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9"/>
  </p:notesMasterIdLst>
  <p:handoutMasterIdLst>
    <p:handoutMasterId r:id="rId70"/>
  </p:handoutMasterIdLst>
  <p:sldIdLst>
    <p:sldId id="273" r:id="rId2"/>
    <p:sldId id="287" r:id="rId3"/>
    <p:sldId id="281" r:id="rId4"/>
    <p:sldId id="282" r:id="rId5"/>
    <p:sldId id="284" r:id="rId6"/>
    <p:sldId id="285" r:id="rId7"/>
    <p:sldId id="286" r:id="rId8"/>
    <p:sldId id="280" r:id="rId9"/>
    <p:sldId id="279" r:id="rId10"/>
    <p:sldId id="291" r:id="rId11"/>
    <p:sldId id="290" r:id="rId12"/>
    <p:sldId id="292" r:id="rId13"/>
    <p:sldId id="293" r:id="rId14"/>
    <p:sldId id="295" r:id="rId15"/>
    <p:sldId id="296" r:id="rId16"/>
    <p:sldId id="294" r:id="rId17"/>
    <p:sldId id="297" r:id="rId18"/>
    <p:sldId id="298" r:id="rId19"/>
    <p:sldId id="302" r:id="rId20"/>
    <p:sldId id="303" r:id="rId21"/>
    <p:sldId id="299" r:id="rId22"/>
    <p:sldId id="304" r:id="rId23"/>
    <p:sldId id="289" r:id="rId24"/>
    <p:sldId id="331" r:id="rId25"/>
    <p:sldId id="307" r:id="rId26"/>
    <p:sldId id="330" r:id="rId27"/>
    <p:sldId id="306" r:id="rId28"/>
    <p:sldId id="311" r:id="rId29"/>
    <p:sldId id="318" r:id="rId30"/>
    <p:sldId id="324" r:id="rId31"/>
    <p:sldId id="312" r:id="rId32"/>
    <p:sldId id="323" r:id="rId33"/>
    <p:sldId id="325" r:id="rId34"/>
    <p:sldId id="313" r:id="rId35"/>
    <p:sldId id="329" r:id="rId36"/>
    <p:sldId id="328" r:id="rId37"/>
    <p:sldId id="314" r:id="rId38"/>
    <p:sldId id="326" r:id="rId39"/>
    <p:sldId id="327" r:id="rId40"/>
    <p:sldId id="315" r:id="rId41"/>
    <p:sldId id="332" r:id="rId42"/>
    <p:sldId id="334" r:id="rId43"/>
    <p:sldId id="333" r:id="rId44"/>
    <p:sldId id="316" r:id="rId45"/>
    <p:sldId id="310" r:id="rId46"/>
    <p:sldId id="288" r:id="rId47"/>
    <p:sldId id="309" r:id="rId48"/>
    <p:sldId id="319" r:id="rId49"/>
    <p:sldId id="320" r:id="rId50"/>
    <p:sldId id="321" r:id="rId51"/>
    <p:sldId id="322" r:id="rId52"/>
    <p:sldId id="317" r:id="rId53"/>
    <p:sldId id="305" r:id="rId54"/>
    <p:sldId id="335" r:id="rId55"/>
    <p:sldId id="336" r:id="rId56"/>
    <p:sldId id="337" r:id="rId57"/>
    <p:sldId id="341" r:id="rId58"/>
    <p:sldId id="342" r:id="rId59"/>
    <p:sldId id="343" r:id="rId60"/>
    <p:sldId id="339" r:id="rId61"/>
    <p:sldId id="340" r:id="rId62"/>
    <p:sldId id="345" r:id="rId63"/>
    <p:sldId id="344" r:id="rId64"/>
    <p:sldId id="347" r:id="rId65"/>
    <p:sldId id="348" r:id="rId66"/>
    <p:sldId id="346" r:id="rId67"/>
    <p:sldId id="349" r:id="rId68"/>
  </p:sldIdLst>
  <p:sldSz cx="12192000" cy="6858000"/>
  <p:notesSz cx="6858000" cy="9144000"/>
  <p:embeddedFontLst>
    <p:embeddedFont>
      <p:font typeface="Arial Rounded MT Bold" panose="020F0704030504030204" pitchFamily="34" charset="0"/>
      <p:regular r:id="rId71"/>
    </p:embeddedFont>
    <p:embeddedFont>
      <p:font typeface="等线" panose="02010600030101010101" pitchFamily="2" charset="-122"/>
      <p:regular r:id="rId72"/>
      <p:bold r:id="rId73"/>
    </p:embeddedFont>
    <p:embeddedFont>
      <p:font typeface="等线 Light" panose="02010600030101010101" pitchFamily="2" charset="-122"/>
      <p:regular r:id="rId74"/>
    </p:embeddedFont>
    <p:embeddedFont>
      <p:font typeface="仿宋" panose="02010609060101010101" pitchFamily="49" charset="-122"/>
      <p:regular r:id="rId75"/>
    </p:embeddedFont>
    <p:embeddedFont>
      <p:font typeface="汉仪中楷简" panose="02010604000101010101" pitchFamily="2" charset="-122"/>
      <p:regular r:id="rId76"/>
    </p:embeddedFont>
    <p:embeddedFont>
      <p:font typeface="黑体" panose="02010609060101010101" pitchFamily="49" charset="-122"/>
      <p:regular r:id="rId77"/>
    </p:embeddedFont>
    <p:embeddedFont>
      <p:font typeface="楷体" panose="02010609060101010101" pitchFamily="49" charset="-122"/>
      <p:regular r:id="rId7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6D8A"/>
    <a:srgbClr val="DBE3E5"/>
    <a:srgbClr val="BBBFCA"/>
    <a:srgbClr val="30475E"/>
    <a:srgbClr val="7E8A97"/>
    <a:srgbClr val="CBAF87"/>
    <a:srgbClr val="BCE6EB"/>
    <a:srgbClr val="D0E8F2"/>
    <a:srgbClr val="F7F2E7"/>
    <a:srgbClr val="E0E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9" autoAdjust="0"/>
    <p:restoredTop sz="89367" autoAdjust="0"/>
  </p:normalViewPr>
  <p:slideViewPr>
    <p:cSldViewPr snapToGrid="0">
      <p:cViewPr varScale="1">
        <p:scale>
          <a:sx n="91" d="100"/>
          <a:sy n="91" d="100"/>
        </p:scale>
        <p:origin x="1284" y="84"/>
      </p:cViewPr>
      <p:guideLst/>
    </p:cSldViewPr>
  </p:slideViewPr>
  <p:notesTextViewPr>
    <p:cViewPr>
      <p:scale>
        <a:sx n="1" d="1"/>
        <a:sy n="1" d="1"/>
      </p:scale>
      <p:origin x="0" y="0"/>
    </p:cViewPr>
  </p:notesTextViewPr>
  <p:notesViewPr>
    <p:cSldViewPr snapToGrid="0">
      <p:cViewPr varScale="1">
        <p:scale>
          <a:sx n="80" d="100"/>
          <a:sy n="80" d="100"/>
        </p:scale>
        <p:origin x="310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977F9C9-35AE-4BE4-8A00-65AB705FE2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209E745-B915-4ED0-AC84-9B1A8FB16E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0F0048-2BA1-48FB-9218-CCB09786C8E4}" type="datetime1">
              <a:rPr lang="zh-CN" altLang="en-US" smtClean="0"/>
              <a:t>2021/1/18</a:t>
            </a:fld>
            <a:endParaRPr lang="zh-CN" altLang="en-US"/>
          </a:p>
        </p:txBody>
      </p:sp>
      <p:sp>
        <p:nvSpPr>
          <p:cNvPr id="4" name="页脚占位符 3">
            <a:extLst>
              <a:ext uri="{FF2B5EF4-FFF2-40B4-BE49-F238E27FC236}">
                <a16:creationId xmlns:a16="http://schemas.microsoft.com/office/drawing/2014/main" id="{4AD5AF9B-C1E5-4106-93E7-279FEEED8D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9BFA0FF-78C6-4A81-AE43-61DF4D0CD1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E163DD-AF53-46AC-865F-37C328502A01}" type="slidenum">
              <a:rPr lang="zh-CN" altLang="en-US" smtClean="0"/>
              <a:t>‹#›</a:t>
            </a:fld>
            <a:endParaRPr lang="zh-CN" altLang="en-US"/>
          </a:p>
        </p:txBody>
      </p:sp>
    </p:spTree>
    <p:extLst>
      <p:ext uri="{BB962C8B-B14F-4D97-AF65-F5344CB8AC3E}">
        <p14:creationId xmlns:p14="http://schemas.microsoft.com/office/powerpoint/2010/main" val="20362388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A79F5-2B35-4181-A659-1BF6A5DC6A57}" type="datetime1">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B491E-8A7B-433A-BEA8-137944D122B6}" type="slidenum">
              <a:rPr lang="zh-CN" altLang="en-US" smtClean="0"/>
              <a:t>‹#›</a:t>
            </a:fld>
            <a:endParaRPr lang="zh-CN" altLang="en-US"/>
          </a:p>
        </p:txBody>
      </p:sp>
    </p:spTree>
    <p:extLst>
      <p:ext uri="{BB962C8B-B14F-4D97-AF65-F5344CB8AC3E}">
        <p14:creationId xmlns:p14="http://schemas.microsoft.com/office/powerpoint/2010/main" val="325942536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调研的情况 和 基于调研的情况所 设计的思路</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1</a:t>
            </a:fld>
            <a:endParaRPr lang="zh-CN" altLang="en-US"/>
          </a:p>
        </p:txBody>
      </p:sp>
    </p:spTree>
    <p:extLst>
      <p:ext uri="{BB962C8B-B14F-4D97-AF65-F5344CB8AC3E}">
        <p14:creationId xmlns:p14="http://schemas.microsoft.com/office/powerpoint/2010/main" val="846724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以光整流为例，光整流可以既实现宽带又实现窄带</a:t>
            </a:r>
            <a:r>
              <a:rPr lang="en-US" altLang="zh-CN" dirty="0"/>
              <a:t>THz</a:t>
            </a:r>
            <a:r>
              <a:rPr lang="zh-CN" altLang="en-US" dirty="0"/>
              <a:t>输出，但宽带太赫兹只需要均一极化的</a:t>
            </a:r>
            <a:r>
              <a:rPr lang="en-US" altLang="zh-CN" dirty="0"/>
              <a:t>LN</a:t>
            </a:r>
            <a:r>
              <a:rPr lang="zh-CN" altLang="en-US" dirty="0"/>
              <a:t>即可，而窄带太赫兹必须要设计结构匹配特定波长，也就必须要有结构，如</a:t>
            </a:r>
            <a:r>
              <a:rPr lang="en-US" altLang="zh-CN" dirty="0"/>
              <a:t>PPLN</a:t>
            </a:r>
            <a:r>
              <a:rPr lang="zh-CN" altLang="en-US" dirty="0"/>
              <a:t>；并且由于宽带太赫兹利用了全频谱能量，所以很容易达到高亮度，而窄带太赫兹只匹配 </a:t>
            </a:r>
            <a:r>
              <a:rPr lang="en-US" altLang="zh-CN" dirty="0" err="1"/>
              <a:t>sinc</a:t>
            </a:r>
            <a:r>
              <a:rPr lang="en-US" altLang="zh-CN" dirty="0"/>
              <a:t> </a:t>
            </a:r>
            <a:r>
              <a:rPr lang="zh-CN" altLang="en-US" dirty="0"/>
              <a:t>函数中心频率附近的太赫兹生成，其他频率成分没有参与转换，因此从帕瑟握定理可知，至少从光整流而言，就可看出宽带太赫兹不仅难设计、难产生，产生后还难达到高功率。</a:t>
            </a:r>
            <a:r>
              <a:rPr lang="en-US" altLang="zh-CN" dirty="0"/>
              <a:t>2019 </a:t>
            </a:r>
            <a:r>
              <a:rPr lang="zh-CN" altLang="en-US" dirty="0"/>
              <a:t>年的世界纪录，窄带 </a:t>
            </a:r>
            <a:r>
              <a:rPr lang="en-US" altLang="zh-CN" dirty="0"/>
              <a:t>OR </a:t>
            </a:r>
            <a:r>
              <a:rPr lang="zh-CN" altLang="en-US" dirty="0"/>
              <a:t>的效率只有 </a:t>
            </a:r>
            <a:r>
              <a:rPr lang="en-US" altLang="zh-CN" dirty="0"/>
              <a:t>10^-3</a:t>
            </a:r>
            <a:r>
              <a:rPr lang="zh-CN" altLang="en-US" dirty="0"/>
              <a:t>，宽带 </a:t>
            </a:r>
            <a:r>
              <a:rPr lang="en-US" altLang="zh-CN" dirty="0"/>
              <a:t>OR </a:t>
            </a:r>
            <a:r>
              <a:rPr lang="zh-CN" altLang="en-US" dirty="0"/>
              <a:t>却已经达到 </a:t>
            </a:r>
            <a:r>
              <a:rPr lang="en-US" altLang="zh-CN" dirty="0"/>
              <a:t>10^-2 </a:t>
            </a:r>
            <a:r>
              <a:rPr lang="zh-CN" altLang="en-US" dirty="0"/>
              <a:t>即 </a:t>
            </a:r>
            <a:r>
              <a:rPr lang="en-US" altLang="zh-CN" dirty="0"/>
              <a:t>1%</a:t>
            </a:r>
            <a:r>
              <a:rPr lang="zh-CN" altLang="en-US" dirty="0"/>
              <a:t>，窄带比宽带 要低一个数量级；峰值功率也是宽带更高。</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10</a:t>
            </a:fld>
            <a:endParaRPr lang="zh-CN" altLang="en-US"/>
          </a:p>
        </p:txBody>
      </p:sp>
    </p:spTree>
    <p:extLst>
      <p:ext uri="{BB962C8B-B14F-4D97-AF65-F5344CB8AC3E}">
        <p14:creationId xmlns:p14="http://schemas.microsoft.com/office/powerpoint/2010/main" val="3518694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基于非线性光学的其他技术基本 也可以既做宽带又做窄带的</a:t>
            </a:r>
            <a:r>
              <a:rPr lang="en-US" altLang="zh-CN" dirty="0"/>
              <a:t>THz</a:t>
            </a:r>
            <a:r>
              <a:rPr lang="zh-CN" altLang="en-US" dirty="0"/>
              <a:t>源，比如 双波长差频、</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11</a:t>
            </a:fld>
            <a:endParaRPr lang="zh-CN" altLang="en-US"/>
          </a:p>
        </p:txBody>
      </p:sp>
    </p:spTree>
    <p:extLst>
      <p:ext uri="{BB962C8B-B14F-4D97-AF65-F5344CB8AC3E}">
        <p14:creationId xmlns:p14="http://schemas.microsoft.com/office/powerpoint/2010/main" val="3912403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还有 参量过程，但 我搜集的资料没有用 参量过程 辐射出 宽带脉冲</a:t>
            </a:r>
            <a:r>
              <a:rPr lang="en-US" altLang="zh-CN" dirty="0"/>
              <a:t>THz</a:t>
            </a:r>
            <a:r>
              <a:rPr lang="zh-CN" altLang="en-US" dirty="0"/>
              <a:t>的，就没有放上去。</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目前只知道 </a:t>
            </a:r>
            <a:r>
              <a:rPr lang="en-US" altLang="zh-CN" dirty="0"/>
              <a:t>OPO </a:t>
            </a:r>
            <a:r>
              <a:rPr lang="zh-CN" altLang="en-US" dirty="0"/>
              <a:t>是可以的，比如 负一楼的纳秒就可以出射 脉冲场，</a:t>
            </a:r>
            <a:r>
              <a:rPr lang="en-US" altLang="zh-CN" dirty="0"/>
              <a:t>TPO </a:t>
            </a:r>
            <a:r>
              <a:rPr lang="zh-CN" altLang="en-US" dirty="0"/>
              <a:t>应该类似 </a:t>
            </a:r>
            <a:r>
              <a:rPr lang="en-US" altLang="zh-CN" dirty="0"/>
              <a:t>OPO</a:t>
            </a:r>
            <a:r>
              <a:rPr lang="zh-CN" altLang="en-US" dirty="0"/>
              <a:t>，中心频率相位匹配上就行；</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另外，可能有腔选纵模就是窄带的，没腔就是宽带的，损伤阈值也会提高。</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12</a:t>
            </a:fld>
            <a:endParaRPr lang="zh-CN" altLang="en-US"/>
          </a:p>
        </p:txBody>
      </p:sp>
    </p:spTree>
    <p:extLst>
      <p:ext uri="{BB962C8B-B14F-4D97-AF65-F5344CB8AC3E}">
        <p14:creationId xmlns:p14="http://schemas.microsoft.com/office/powerpoint/2010/main" val="3156997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en-US" altLang="zh-CN" dirty="0"/>
              <a:t>TPO </a:t>
            </a:r>
            <a:r>
              <a:rPr lang="zh-CN" altLang="en-US" dirty="0"/>
              <a:t>的机理是 入射电磁波 与 晶格 光学区 长波长（小</a:t>
            </a:r>
            <a:r>
              <a:rPr lang="en-US" altLang="zh-CN" dirty="0"/>
              <a:t>q</a:t>
            </a:r>
            <a:r>
              <a:rPr lang="zh-CN" altLang="en-US" dirty="0"/>
              <a:t>） 横向振动模 耦合，电磁波 </a:t>
            </a:r>
            <a:r>
              <a:rPr lang="en-US" altLang="zh-CN" dirty="0"/>
              <a:t>– </a:t>
            </a:r>
            <a:r>
              <a:rPr lang="zh-CN" altLang="en-US" dirty="0"/>
              <a:t>声子相互耦合 出 新的 电磁模式 </a:t>
            </a:r>
            <a:r>
              <a:rPr lang="en-US" altLang="zh-CN" dirty="0"/>
              <a:t>phonon – polariton</a:t>
            </a:r>
            <a:r>
              <a:rPr lang="zh-CN" altLang="en-US" dirty="0"/>
              <a:t>，声子</a:t>
            </a:r>
            <a:r>
              <a:rPr lang="en-US" altLang="zh-CN" dirty="0"/>
              <a:t>-</a:t>
            </a:r>
            <a:r>
              <a:rPr lang="zh-CN" altLang="en-US" dirty="0"/>
              <a:t>电磁耦子，简称电磁耦子，或者叫 声子极化激元，是一种元激发，其色散曲线变成新的两条。</a:t>
            </a:r>
            <a:endParaRPr lang="en-US" altLang="zh-CN" dirty="0"/>
          </a:p>
          <a:p>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长波极限下，高频支趋于 纵光学波、低频支趋于 声学波；短波极限下，高频支趋于 声学波、低频支趋于 横光学波；</a:t>
            </a:r>
            <a:endParaRPr lang="en-US" altLang="zh-CN" dirty="0"/>
          </a:p>
          <a:p>
            <a:r>
              <a:rPr lang="zh-CN" altLang="en-US" dirty="0"/>
              <a:t>低频支的 </a:t>
            </a:r>
            <a:r>
              <a:rPr lang="en-US" altLang="zh-CN" dirty="0"/>
              <a:t>AB </a:t>
            </a:r>
            <a:r>
              <a:rPr lang="zh-CN" altLang="en-US" dirty="0"/>
              <a:t>区间内，横光学波 与 光波 强烈耦合，既不类声子，也不类光子。 </a:t>
            </a:r>
            <a:r>
              <a:rPr lang="en-US" altLang="zh-CN" dirty="0"/>
              <a:t>A </a:t>
            </a:r>
            <a:r>
              <a:rPr lang="zh-CN" altLang="en-US" dirty="0"/>
              <a:t>点以下 叫 参量区，电磁耦子 类 光子 </a:t>
            </a:r>
            <a:r>
              <a:rPr lang="en-US" altLang="zh-CN" dirty="0"/>
              <a:t>ω/k = c</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13</a:t>
            </a:fld>
            <a:endParaRPr lang="zh-CN" altLang="en-US"/>
          </a:p>
        </p:txBody>
      </p:sp>
    </p:spTree>
    <p:extLst>
      <p:ext uri="{BB962C8B-B14F-4D97-AF65-F5344CB8AC3E}">
        <p14:creationId xmlns:p14="http://schemas.microsoft.com/office/powerpoint/2010/main" val="403737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泵浦光 </a:t>
            </a:r>
            <a:r>
              <a:rPr lang="en-US" altLang="zh-CN" dirty="0" err="1"/>
              <a:t>ωp</a:t>
            </a:r>
            <a:r>
              <a:rPr lang="en-US" altLang="zh-CN" dirty="0"/>
              <a:t> </a:t>
            </a:r>
            <a:r>
              <a:rPr lang="zh-CN" altLang="en-US" dirty="0"/>
              <a:t>入射晶体后，与晶体长波横向光学波 </a:t>
            </a:r>
            <a:r>
              <a:rPr lang="en-US" altLang="zh-CN" dirty="0"/>
              <a:t>ω0 </a:t>
            </a:r>
            <a:r>
              <a:rPr lang="zh-CN" altLang="en-US" dirty="0"/>
              <a:t>耦合，辐射出一个 斯托克斯信号光，生成一个类光子的低频电磁耦子（横向</a:t>
            </a:r>
            <a:r>
              <a:rPr lang="en-US" altLang="zh-CN" dirty="0"/>
              <a:t>T</a:t>
            </a:r>
            <a:r>
              <a:rPr lang="zh-CN" altLang="en-US" dirty="0"/>
              <a:t>、</a:t>
            </a:r>
            <a:r>
              <a:rPr lang="en-US" altLang="zh-CN" dirty="0"/>
              <a:t>A1</a:t>
            </a:r>
            <a:r>
              <a:rPr lang="zh-CN" altLang="en-US" dirty="0"/>
              <a:t>对称而非</a:t>
            </a:r>
            <a:r>
              <a:rPr lang="en-US" altLang="zh-CN" dirty="0"/>
              <a:t>E</a:t>
            </a:r>
            <a:r>
              <a:rPr lang="zh-CN" altLang="en-US" dirty="0"/>
              <a:t>对称，为了偏振用上</a:t>
            </a:r>
            <a:r>
              <a:rPr lang="en-US" altLang="zh-CN" dirty="0"/>
              <a:t>d33</a:t>
            </a:r>
            <a:r>
              <a:rPr lang="zh-CN" altLang="en-US" dirty="0"/>
              <a:t>），然后再通过 电磁耦子的 受激拉曼散射 辐射出 太赫兹闲频光。</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14</a:t>
            </a:fld>
            <a:endParaRPr lang="zh-CN" altLang="en-US"/>
          </a:p>
        </p:txBody>
      </p:sp>
    </p:spTree>
    <p:extLst>
      <p:ext uri="{BB962C8B-B14F-4D97-AF65-F5344CB8AC3E}">
        <p14:creationId xmlns:p14="http://schemas.microsoft.com/office/powerpoint/2010/main" val="2773198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斯托克斯光 和 泵浦光的夹角是比较小的，一般只有 </a:t>
            </a:r>
            <a:r>
              <a:rPr lang="en-US" altLang="zh-CN" dirty="0"/>
              <a:t>1°~3°</a:t>
            </a:r>
            <a:r>
              <a:rPr lang="zh-CN" altLang="en-US" dirty="0"/>
              <a:t>，且频率非常接近，只相差几个 </a:t>
            </a:r>
            <a:r>
              <a:rPr lang="en-US" altLang="zh-CN" dirty="0"/>
              <a:t>nm</a:t>
            </a:r>
            <a:r>
              <a:rPr lang="zh-CN" altLang="en-US" dirty="0"/>
              <a:t>，这在上转换探测 </a:t>
            </a:r>
            <a:r>
              <a:rPr lang="en-US" altLang="zh-CN" dirty="0"/>
              <a:t>THz </a:t>
            </a:r>
            <a:r>
              <a:rPr lang="zh-CN" altLang="en-US" dirty="0"/>
              <a:t>时是个大问题。</a:t>
            </a:r>
            <a:br>
              <a:rPr lang="en-US" altLang="zh-CN" dirty="0"/>
            </a:br>
            <a:r>
              <a:rPr lang="zh-CN" altLang="en-US" sz="1200" dirty="0">
                <a:latin typeface="黑体" panose="02010609060101010101" pitchFamily="49" charset="-122"/>
                <a:ea typeface="黑体" panose="02010609060101010101" pitchFamily="49" charset="-122"/>
              </a:rPr>
              <a:t>● </a:t>
            </a:r>
            <a:r>
              <a:rPr lang="zh-CN" altLang="en-US" dirty="0"/>
              <a:t>目前 可以用高精度自制滤波片 或者 在远处增大一定的传播距离 后 用多个棱镜反射后 再收集。</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15</a:t>
            </a:fld>
            <a:endParaRPr lang="zh-CN" altLang="en-US"/>
          </a:p>
        </p:txBody>
      </p:sp>
    </p:spTree>
    <p:extLst>
      <p:ext uri="{BB962C8B-B14F-4D97-AF65-F5344CB8AC3E}">
        <p14:creationId xmlns:p14="http://schemas.microsoft.com/office/powerpoint/2010/main" val="3098589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实际 </a:t>
            </a:r>
            <a:r>
              <a:rPr lang="en-US" altLang="zh-CN" dirty="0"/>
              <a:t>LiNbO3 </a:t>
            </a:r>
            <a:r>
              <a:rPr lang="zh-CN" altLang="en-US" dirty="0"/>
              <a:t>晶体中， 横向光学支中， </a:t>
            </a:r>
            <a:r>
              <a:rPr lang="en-US" altLang="zh-CN" dirty="0"/>
              <a:t>A1 </a:t>
            </a:r>
            <a:r>
              <a:rPr lang="zh-CN" altLang="en-US" dirty="0"/>
              <a:t>对称 的</a:t>
            </a:r>
            <a:r>
              <a:rPr lang="en-US" altLang="zh-CN" dirty="0"/>
              <a:t> </a:t>
            </a:r>
            <a:r>
              <a:rPr lang="zh-CN" altLang="en-US" dirty="0"/>
              <a:t>振动模 至少有</a:t>
            </a:r>
            <a:r>
              <a:rPr lang="en-US" altLang="zh-CN" dirty="0"/>
              <a:t>4</a:t>
            </a:r>
            <a:r>
              <a:rPr lang="zh-CN" altLang="en-US" dirty="0"/>
              <a:t>个，所以实际会有 多个 电磁耦子 生成，多个电磁耦子的 色散曲线 如 黑色虚线所示；角度相位匹配曲线 与 电磁耦子的 色散曲线的 交点 就是 相位匹配点。</a:t>
            </a:r>
            <a:endParaRPr lang="en-US" altLang="zh-CN" dirty="0"/>
          </a:p>
          <a:p>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铌酸锂为极性负单轴晶体，它有 </a:t>
            </a:r>
            <a:r>
              <a:rPr lang="en-US" altLang="zh-CN" dirty="0"/>
              <a:t>30 </a:t>
            </a:r>
            <a:r>
              <a:rPr lang="zh-CN" altLang="en-US" dirty="0"/>
              <a:t>个振动模，包括 </a:t>
            </a:r>
            <a:r>
              <a:rPr lang="en-US" altLang="zh-CN" dirty="0"/>
              <a:t>27 </a:t>
            </a:r>
            <a:r>
              <a:rPr lang="zh-CN" altLang="en-US" dirty="0"/>
              <a:t>个光学波和 </a:t>
            </a:r>
            <a:r>
              <a:rPr lang="en-US" altLang="zh-CN" dirty="0"/>
              <a:t>3 </a:t>
            </a:r>
            <a:r>
              <a:rPr lang="zh-CN" altLang="en-US" dirty="0"/>
              <a:t>个声学波，光学波中有 </a:t>
            </a:r>
            <a:r>
              <a:rPr lang="en-US" altLang="zh-CN" dirty="0"/>
              <a:t>22 </a:t>
            </a:r>
            <a:r>
              <a:rPr lang="zh-CN" altLang="en-US" dirty="0"/>
              <a:t>个光学波（</a:t>
            </a:r>
            <a:r>
              <a:rPr lang="en-US" altLang="zh-CN" dirty="0"/>
              <a:t>A1 </a:t>
            </a:r>
            <a:r>
              <a:rPr lang="zh-CN" altLang="en-US" dirty="0"/>
              <a:t>和 </a:t>
            </a:r>
            <a:r>
              <a:rPr lang="en-US" altLang="zh-CN" dirty="0"/>
              <a:t>E </a:t>
            </a:r>
            <a:r>
              <a:rPr lang="zh-CN" altLang="en-US" dirty="0"/>
              <a:t>对称性振动模）具有拉曼活性和红外活性，因此适合作为 </a:t>
            </a:r>
            <a:r>
              <a:rPr lang="en-US" altLang="zh-CN" dirty="0"/>
              <a:t>TPO </a:t>
            </a:r>
            <a:r>
              <a:rPr lang="zh-CN" altLang="en-US" dirty="0"/>
              <a:t>的增益介质。</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16</a:t>
            </a:fld>
            <a:endParaRPr lang="zh-CN" altLang="en-US"/>
          </a:p>
        </p:txBody>
      </p:sp>
    </p:spTree>
    <p:extLst>
      <p:ext uri="{BB962C8B-B14F-4D97-AF65-F5344CB8AC3E}">
        <p14:creationId xmlns:p14="http://schemas.microsoft.com/office/powerpoint/2010/main" val="397065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这些实际的相位匹配点 对应 的 波矢匹配，所对应的实际的 实际光路和器件有多种出射方式，目前效率较高的有两种，一是 硅棱镜耦合出射式 </a:t>
            </a:r>
            <a:r>
              <a:rPr lang="en-US" altLang="zh-CN" dirty="0"/>
              <a:t>TPO</a:t>
            </a:r>
            <a:r>
              <a:rPr lang="zh-CN" altLang="en-US" dirty="0"/>
              <a:t>，二是 浅表面垂直出射式 </a:t>
            </a:r>
            <a:r>
              <a:rPr lang="en-US" altLang="zh-CN" dirty="0"/>
              <a:t>TPO</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17</a:t>
            </a:fld>
            <a:endParaRPr lang="zh-CN" altLang="en-US"/>
          </a:p>
        </p:txBody>
      </p:sp>
    </p:spTree>
    <p:extLst>
      <p:ext uri="{BB962C8B-B14F-4D97-AF65-F5344CB8AC3E}">
        <p14:creationId xmlns:p14="http://schemas.microsoft.com/office/powerpoint/2010/main" val="1737651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早期的 像契伦科夫角 的 </a:t>
            </a:r>
            <a:r>
              <a:rPr lang="en-US" altLang="zh-CN" dirty="0"/>
              <a:t>OR </a:t>
            </a:r>
            <a:r>
              <a:rPr lang="zh-CN" altLang="en-US" dirty="0"/>
              <a:t>那样的 晶体切角式</a:t>
            </a:r>
            <a:r>
              <a:rPr lang="en-US" altLang="zh-CN" dirty="0"/>
              <a:t> </a:t>
            </a:r>
            <a:r>
              <a:rPr lang="zh-CN" altLang="en-US" dirty="0"/>
              <a:t>、或者 晶体表面光栅式 </a:t>
            </a:r>
            <a:r>
              <a:rPr lang="en-US" altLang="zh-CN" dirty="0"/>
              <a:t>TPO </a:t>
            </a:r>
            <a:r>
              <a:rPr lang="zh-CN" altLang="en-US" dirty="0"/>
              <a:t>已经被淘汰了，</a:t>
            </a:r>
            <a:r>
              <a:rPr lang="en-US" altLang="zh-CN" dirty="0"/>
              <a:t>Si </a:t>
            </a:r>
            <a:r>
              <a:rPr lang="zh-CN" altLang="en-US" dirty="0"/>
              <a:t>棱镜也快了。</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18</a:t>
            </a:fld>
            <a:endParaRPr lang="zh-CN" altLang="en-US"/>
          </a:p>
        </p:txBody>
      </p:sp>
    </p:spTree>
    <p:extLst>
      <p:ext uri="{BB962C8B-B14F-4D97-AF65-F5344CB8AC3E}">
        <p14:creationId xmlns:p14="http://schemas.microsoft.com/office/powerpoint/2010/main" val="118510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en-US" altLang="zh-CN" dirty="0"/>
              <a:t>Si </a:t>
            </a:r>
            <a:r>
              <a:rPr lang="zh-CN" altLang="en-US" dirty="0"/>
              <a:t>棱镜也快了。不过，</a:t>
            </a:r>
            <a:r>
              <a:rPr lang="en-US" altLang="zh-CN" dirty="0"/>
              <a:t>OR </a:t>
            </a:r>
            <a:r>
              <a:rPr lang="zh-CN" altLang="en-US" dirty="0"/>
              <a:t>现在都还在用 斜切 和 </a:t>
            </a:r>
            <a:r>
              <a:rPr lang="en-US" altLang="zh-CN" dirty="0"/>
              <a:t>Si </a:t>
            </a:r>
            <a:r>
              <a:rPr lang="zh-CN" altLang="en-US" dirty="0"/>
              <a:t>棱镜 耦合 出射 </a:t>
            </a:r>
            <a:r>
              <a:rPr lang="en-US" altLang="zh-CN" dirty="0"/>
              <a:t>THz</a:t>
            </a:r>
            <a:r>
              <a:rPr lang="zh-CN" altLang="en-US" dirty="0"/>
              <a:t>。</a:t>
            </a:r>
            <a:br>
              <a:rPr lang="en-US" altLang="zh-CN" dirty="0"/>
            </a:br>
            <a:r>
              <a:rPr lang="zh-CN" altLang="en-US" sz="1200" dirty="0">
                <a:latin typeface="黑体" panose="02010609060101010101" pitchFamily="49" charset="-122"/>
                <a:ea typeface="黑体" panose="02010609060101010101" pitchFamily="49" charset="-122"/>
              </a:rPr>
              <a:t>● </a:t>
            </a:r>
            <a:r>
              <a:rPr lang="zh-CN" altLang="en-US" dirty="0"/>
              <a:t>二者遇到的问题都是 </a:t>
            </a:r>
            <a:r>
              <a:rPr lang="en-US" altLang="zh-CN" dirty="0"/>
              <a:t>LiNbO3-air </a:t>
            </a:r>
            <a:r>
              <a:rPr lang="zh-CN" altLang="en-US" dirty="0"/>
              <a:t>界面 </a:t>
            </a:r>
            <a:r>
              <a:rPr lang="en-US" altLang="zh-CN" dirty="0"/>
              <a:t>THz </a:t>
            </a:r>
            <a:r>
              <a:rPr lang="zh-CN" altLang="en-US" dirty="0"/>
              <a:t>全反射角 临界值 只有</a:t>
            </a:r>
            <a:r>
              <a:rPr lang="en-US" altLang="zh-CN" dirty="0"/>
              <a:t> </a:t>
            </a:r>
            <a:r>
              <a:rPr lang="zh-CN" altLang="en-US" dirty="0"/>
              <a:t>约</a:t>
            </a:r>
            <a:r>
              <a:rPr lang="en-US" altLang="zh-CN" dirty="0"/>
              <a:t>11°</a:t>
            </a:r>
            <a:r>
              <a:rPr lang="zh-CN" altLang="en-US" dirty="0"/>
              <a:t> 的 问题；不过侧面 </a:t>
            </a:r>
            <a:r>
              <a:rPr lang="en-US" altLang="zh-CN" dirty="0"/>
              <a:t>90°</a:t>
            </a:r>
            <a:r>
              <a:rPr lang="zh-CN" altLang="en-US" dirty="0"/>
              <a:t>附近</a:t>
            </a:r>
            <a:r>
              <a:rPr lang="en-US" altLang="zh-CN" dirty="0"/>
              <a:t> </a:t>
            </a:r>
            <a:r>
              <a:rPr lang="zh-CN" altLang="en-US" dirty="0"/>
              <a:t>出射 可以避免这个问题，但即使垂直出射，似乎也需要</a:t>
            </a:r>
            <a:r>
              <a:rPr lang="en-US" altLang="zh-CN" dirty="0"/>
              <a:t>Si</a:t>
            </a:r>
            <a:r>
              <a:rPr lang="zh-CN" altLang="en-US" dirty="0"/>
              <a:t>，以减小反射率：</a:t>
            </a:r>
            <a:r>
              <a:rPr lang="en-US" altLang="zh-CN" dirty="0"/>
              <a:t>R = |n-1/n+1|^2 </a:t>
            </a:r>
            <a:r>
              <a:rPr lang="zh-CN" altLang="en-US" dirty="0"/>
              <a:t>≈ </a:t>
            </a:r>
            <a:r>
              <a:rPr lang="en-US" altLang="zh-CN" dirty="0"/>
              <a:t>44%</a:t>
            </a:r>
            <a:r>
              <a:rPr lang="zh-CN" altLang="en-US" dirty="0"/>
              <a:t>，需要减小折射率差，或镀一层 </a:t>
            </a:r>
            <a:r>
              <a:rPr lang="en-US" altLang="zh-CN" dirty="0"/>
              <a:t>THz </a:t>
            </a:r>
            <a:r>
              <a:rPr lang="zh-CN" altLang="en-US" dirty="0"/>
              <a:t>增透膜。</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并且 </a:t>
            </a:r>
            <a:r>
              <a:rPr lang="en-US" altLang="zh-CN" dirty="0"/>
              <a:t>OR </a:t>
            </a:r>
            <a:r>
              <a:rPr lang="zh-CN" altLang="en-US" dirty="0"/>
              <a:t>相对于 </a:t>
            </a:r>
            <a:r>
              <a:rPr lang="en-US" altLang="zh-CN" dirty="0"/>
              <a:t>TPO</a:t>
            </a:r>
            <a:r>
              <a:rPr lang="zh-CN" altLang="en-US" dirty="0"/>
              <a:t> 的 </a:t>
            </a:r>
            <a:r>
              <a:rPr lang="en-US" altLang="zh-CN" dirty="0"/>
              <a:t>Si </a:t>
            </a:r>
            <a:r>
              <a:rPr lang="zh-CN" altLang="en-US" dirty="0"/>
              <a:t>棱镜耦合出射，喜欢用大 的 </a:t>
            </a:r>
            <a:r>
              <a:rPr lang="en-US" altLang="zh-CN" dirty="0"/>
              <a:t>Si </a:t>
            </a:r>
            <a:r>
              <a:rPr lang="zh-CN" altLang="en-US" dirty="0"/>
              <a:t>三棱镜，波形没怎么改变。</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19</a:t>
            </a:fld>
            <a:endParaRPr lang="zh-CN" altLang="en-US"/>
          </a:p>
        </p:txBody>
      </p:sp>
    </p:spTree>
    <p:extLst>
      <p:ext uri="{BB962C8B-B14F-4D97-AF65-F5344CB8AC3E}">
        <p14:creationId xmlns:p14="http://schemas.microsoft.com/office/powerpoint/2010/main" val="387914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调研主要 从 </a:t>
            </a:r>
            <a:r>
              <a:rPr lang="en-US" altLang="zh-CN" dirty="0"/>
              <a:t>2*3 = 6</a:t>
            </a:r>
            <a:r>
              <a:rPr lang="zh-CN" altLang="en-US" dirty="0"/>
              <a:t>个方面 来看</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2</a:t>
            </a:fld>
            <a:endParaRPr lang="zh-CN" altLang="en-US"/>
          </a:p>
        </p:txBody>
      </p:sp>
    </p:spTree>
    <p:extLst>
      <p:ext uri="{BB962C8B-B14F-4D97-AF65-F5344CB8AC3E}">
        <p14:creationId xmlns:p14="http://schemas.microsoft.com/office/powerpoint/2010/main" val="3936780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对比 </a:t>
            </a:r>
            <a:r>
              <a:rPr lang="en-US" altLang="zh-CN" dirty="0"/>
              <a:t>TPO </a:t>
            </a:r>
            <a:r>
              <a:rPr lang="zh-CN" altLang="en-US" dirty="0"/>
              <a:t>和 </a:t>
            </a:r>
            <a:r>
              <a:rPr lang="en-US" altLang="zh-CN" dirty="0"/>
              <a:t>OR </a:t>
            </a:r>
            <a:r>
              <a:rPr lang="zh-CN" altLang="en-US" dirty="0"/>
              <a:t>的 垂直侧面发射 方式，</a:t>
            </a:r>
            <a:r>
              <a:rPr lang="en-US" altLang="zh-CN" dirty="0"/>
              <a:t>OR </a:t>
            </a:r>
            <a:r>
              <a:rPr lang="zh-CN" altLang="en-US" dirty="0"/>
              <a:t>的 侧面发射 的 </a:t>
            </a:r>
            <a:r>
              <a:rPr lang="en-US" altLang="zh-CN" dirty="0"/>
              <a:t>THz </a:t>
            </a:r>
            <a:r>
              <a:rPr lang="zh-CN" altLang="en-US" dirty="0"/>
              <a:t>作用 区域 与 硅棱镜 基本一致，都较大；而 </a:t>
            </a:r>
            <a:r>
              <a:rPr lang="en-US" altLang="zh-CN" dirty="0"/>
              <a:t>TPO </a:t>
            </a:r>
            <a:r>
              <a:rPr lang="zh-CN" altLang="en-US" dirty="0"/>
              <a:t>的 侧面发射，作用区域不是个矩形，而是个浅表面的光斑区域，很小。</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而 </a:t>
            </a:r>
            <a:r>
              <a:rPr lang="en-US" altLang="zh-CN" dirty="0"/>
              <a:t>OR </a:t>
            </a:r>
            <a:r>
              <a:rPr lang="zh-CN" altLang="en-US" dirty="0"/>
              <a:t>的 垂直侧面发射 方式在晶体中的传播长度与 </a:t>
            </a:r>
            <a:r>
              <a:rPr lang="en-US" altLang="zh-CN" dirty="0"/>
              <a:t>TPO </a:t>
            </a:r>
            <a:r>
              <a:rPr lang="zh-CN" altLang="en-US" dirty="0"/>
              <a:t>的 一样 短。所以 </a:t>
            </a:r>
            <a:r>
              <a:rPr lang="en-US" altLang="zh-CN" dirty="0"/>
              <a:t>OR  </a:t>
            </a:r>
            <a:r>
              <a:rPr lang="zh-CN" altLang="en-US" dirty="0"/>
              <a:t>的 垂直侧面发射 效率更高。</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20</a:t>
            </a:fld>
            <a:endParaRPr lang="zh-CN" altLang="en-US"/>
          </a:p>
        </p:txBody>
      </p:sp>
    </p:spTree>
    <p:extLst>
      <p:ext uri="{BB962C8B-B14F-4D97-AF65-F5344CB8AC3E}">
        <p14:creationId xmlns:p14="http://schemas.microsoft.com/office/powerpoint/2010/main" val="1035714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接下来：目前 </a:t>
            </a:r>
            <a:r>
              <a:rPr lang="en-US" altLang="zh-CN" dirty="0"/>
              <a:t>TPO </a:t>
            </a:r>
            <a:r>
              <a:rPr lang="zh-CN" altLang="en-US" dirty="0"/>
              <a:t>的 一些 进展</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21</a:t>
            </a:fld>
            <a:endParaRPr lang="zh-CN" altLang="en-US"/>
          </a:p>
        </p:txBody>
      </p:sp>
    </p:spTree>
    <p:extLst>
      <p:ext uri="{BB962C8B-B14F-4D97-AF65-F5344CB8AC3E}">
        <p14:creationId xmlns:p14="http://schemas.microsoft.com/office/powerpoint/2010/main" val="131874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en-US" altLang="zh-CN" dirty="0"/>
              <a:t>2020 </a:t>
            </a:r>
            <a:r>
              <a:rPr lang="zh-CN" altLang="en-US" dirty="0"/>
              <a:t>给出了 基于受激极化子散射的，描述基波和斯托克斯波演化过程的，腔内泵浦调</a:t>
            </a:r>
            <a:r>
              <a:rPr lang="en-US" altLang="zh-CN" dirty="0"/>
              <a:t>q</a:t>
            </a:r>
            <a:r>
              <a:rPr lang="zh-CN" altLang="en-US" dirty="0"/>
              <a:t>太赫兹参量振荡器运行的速率方程。</a:t>
            </a:r>
            <a:br>
              <a:rPr lang="en-US" altLang="zh-CN" dirty="0"/>
            </a:br>
            <a:r>
              <a:rPr lang="zh-CN" altLang="en-US" sz="1200" dirty="0">
                <a:latin typeface="黑体" panose="02010609060101010101" pitchFamily="49" charset="-122"/>
                <a:ea typeface="黑体" panose="02010609060101010101" pitchFamily="49" charset="-122"/>
              </a:rPr>
              <a:t>● </a:t>
            </a:r>
            <a:r>
              <a:rPr lang="zh-CN" altLang="en-US" dirty="0"/>
              <a:t>根据速率方程，给出了非线性系数、太赫兹波吸收系数和脉冲重复频率对太赫兹激光器特性的影响。</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计算了太赫兹频率调谐特性以及基波、斯托克斯波和太赫兹波功率对入射二极管泵浦功率的依赖关系。</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理论计算结果与实验都有，且结果基本一致。</a:t>
            </a:r>
            <a:endParaRPr lang="en-US" altLang="zh-CN" dirty="0"/>
          </a:p>
          <a:p>
            <a:endParaRPr lang="en-US" altLang="zh-CN" dirty="0"/>
          </a:p>
          <a:p>
            <a:r>
              <a:rPr lang="en-US" altLang="zh-CN" dirty="0"/>
              <a:t>2017 </a:t>
            </a:r>
            <a:r>
              <a:rPr lang="zh-CN" altLang="en-US" dirty="0"/>
              <a:t>年</a:t>
            </a:r>
            <a:r>
              <a:rPr lang="en-US" altLang="zh-CN" dirty="0"/>
              <a:t> </a:t>
            </a:r>
            <a:r>
              <a:rPr lang="zh-CN" altLang="en-US" dirty="0"/>
              <a:t>晶体的内全反射表面沉积了一层保护的特氟隆涂层，该保护层可防止激光对晶体表面的损伤，实现更高的泵浦功率，产生更高的太赫兹输出功率和更宽的频率调谐范围。</a:t>
            </a:r>
            <a:endParaRPr lang="en-US" altLang="zh-CN" dirty="0"/>
          </a:p>
          <a:p>
            <a:endParaRPr lang="en-US" altLang="zh-CN" dirty="0"/>
          </a:p>
          <a:p>
            <a:r>
              <a:rPr lang="zh-CN" altLang="en-US" dirty="0"/>
              <a:t>这两个都产生的是窄带 </a:t>
            </a:r>
            <a:r>
              <a:rPr lang="en-US" altLang="zh-CN" dirty="0"/>
              <a:t>THz</a:t>
            </a:r>
            <a:r>
              <a:rPr lang="zh-CN" altLang="en-US" dirty="0"/>
              <a:t>，因为带了腔。但这样晶体及其表面损伤阈值会降低</a:t>
            </a:r>
            <a:r>
              <a:rPr lang="en-US" altLang="zh-CN" dirty="0"/>
              <a:t>…</a:t>
            </a:r>
            <a:r>
              <a:rPr lang="zh-CN" altLang="en-US" dirty="0"/>
              <a:t>所以</a:t>
            </a:r>
            <a:r>
              <a:rPr lang="en-US" altLang="zh-CN" dirty="0"/>
              <a:t>2017</a:t>
            </a:r>
            <a:r>
              <a:rPr lang="zh-CN" altLang="en-US" dirty="0"/>
              <a:t>会提出在晶体内全反射表面沉积一层特氟龙涂层。</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22</a:t>
            </a:fld>
            <a:endParaRPr lang="zh-CN" altLang="en-US"/>
          </a:p>
        </p:txBody>
      </p:sp>
    </p:spTree>
    <p:extLst>
      <p:ext uri="{BB962C8B-B14F-4D97-AF65-F5344CB8AC3E}">
        <p14:creationId xmlns:p14="http://schemas.microsoft.com/office/powerpoint/2010/main" val="76288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除了利用 双波长差频、参量过程和参量振荡、光整流，</a:t>
            </a:r>
            <a:r>
              <a:rPr lang="en-US" altLang="zh-CN" dirty="0"/>
              <a:t>3</a:t>
            </a:r>
            <a:r>
              <a:rPr lang="zh-CN" altLang="en-US" dirty="0"/>
              <a:t>个二阶非线性过程以外，量子级联激光器 </a:t>
            </a:r>
            <a:r>
              <a:rPr lang="en-US" altLang="zh-CN" dirty="0"/>
              <a:t>QCL </a:t>
            </a:r>
            <a:r>
              <a:rPr lang="zh-CN" altLang="en-US" dirty="0"/>
              <a:t>也既可产生 宽带 和 窄带 </a:t>
            </a:r>
            <a:r>
              <a:rPr lang="en-US" altLang="zh-CN" dirty="0"/>
              <a:t>THz</a:t>
            </a:r>
            <a:r>
              <a:rPr lang="zh-CN" altLang="en-US" dirty="0"/>
              <a:t>，机理是</a:t>
            </a:r>
            <a:r>
              <a:rPr lang="en-US" altLang="zh-CN" dirty="0"/>
              <a:t>…..</a:t>
            </a:r>
          </a:p>
          <a:p>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电或光泵浦，激发电子到导带高子能级</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阱内子带跃迁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量子隧穿至旁阱</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高量子效率 输出低频脉冲场</a:t>
            </a:r>
            <a:r>
              <a:rPr lang="zh-CN" altLang="en-US" dirty="0"/>
              <a:t> </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23</a:t>
            </a:fld>
            <a:endParaRPr lang="zh-CN" altLang="en-US"/>
          </a:p>
        </p:txBody>
      </p:sp>
    </p:spTree>
    <p:extLst>
      <p:ext uri="{BB962C8B-B14F-4D97-AF65-F5344CB8AC3E}">
        <p14:creationId xmlns:p14="http://schemas.microsoft.com/office/powerpoint/2010/main" val="1922066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电子学的 常规加速器、</a:t>
            </a:r>
            <a:r>
              <a:rPr lang="en-US" altLang="zh-CN" dirty="0"/>
              <a:t>FEL</a:t>
            </a:r>
            <a:r>
              <a:rPr lang="zh-CN" altLang="en-US" dirty="0"/>
              <a:t>、同步辐射，也可产生 宽带 和 窄带 </a:t>
            </a:r>
            <a:r>
              <a:rPr lang="en-US" altLang="zh-CN" dirty="0" err="1"/>
              <a:t>Thz</a:t>
            </a:r>
            <a:r>
              <a:rPr lang="zh-CN" altLang="en-US" dirty="0"/>
              <a:t>。</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24</a:t>
            </a:fld>
            <a:endParaRPr lang="zh-CN" altLang="en-US"/>
          </a:p>
        </p:txBody>
      </p:sp>
    </p:spTree>
    <p:extLst>
      <p:ext uri="{BB962C8B-B14F-4D97-AF65-F5344CB8AC3E}">
        <p14:creationId xmlns:p14="http://schemas.microsoft.com/office/powerpoint/2010/main" val="3334200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en-US" altLang="zh-CN" b="0" i="0" dirty="0">
                <a:solidFill>
                  <a:srgbClr val="333333"/>
                </a:solidFill>
                <a:effectLst/>
                <a:latin typeface="Arial" panose="020B0604020202020204" pitchFamily="34" charset="0"/>
              </a:rPr>
              <a:t>2018 PRA</a:t>
            </a:r>
            <a:r>
              <a:rPr lang="zh-CN" altLang="en-US" b="0" i="0" dirty="0">
                <a:solidFill>
                  <a:srgbClr val="333333"/>
                </a:solidFill>
                <a:effectLst/>
                <a:latin typeface="Arial" panose="020B0604020202020204" pitchFamily="34" charset="0"/>
              </a:rPr>
              <a:t>：左图 像 </a:t>
            </a:r>
            <a:r>
              <a:rPr lang="en-US" altLang="zh-CN" b="0" i="0" dirty="0">
                <a:solidFill>
                  <a:srgbClr val="333333"/>
                </a:solidFill>
                <a:effectLst/>
                <a:latin typeface="Arial" panose="020B0604020202020204" pitchFamily="34" charset="0"/>
              </a:rPr>
              <a:t>OR </a:t>
            </a:r>
            <a:r>
              <a:rPr lang="zh-CN" altLang="en-US" b="0" i="0" dirty="0">
                <a:solidFill>
                  <a:srgbClr val="333333"/>
                </a:solidFill>
                <a:effectLst/>
                <a:latin typeface="Arial" panose="020B0604020202020204" pitchFamily="34" charset="0"/>
              </a:rPr>
              <a:t>或者 布拉格衍射光栅 ，指定级次不同角度 出射 不同波长的 </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窄带 </a:t>
            </a:r>
            <a:r>
              <a:rPr lang="en-US" altLang="zh-CN" b="0" i="0" dirty="0">
                <a:solidFill>
                  <a:srgbClr val="333333"/>
                </a:solidFill>
                <a:effectLst/>
                <a:latin typeface="Arial" panose="020B0604020202020204" pitchFamily="34" charset="0"/>
              </a:rPr>
              <a:t>THz</a:t>
            </a:r>
            <a:r>
              <a:rPr lang="zh-CN" altLang="en-US" b="0" i="0" dirty="0">
                <a:solidFill>
                  <a:srgbClr val="333333"/>
                </a:solidFill>
                <a:effectLst/>
                <a:latin typeface="Arial" panose="020B0604020202020204" pitchFamily="34" charset="0"/>
              </a:rPr>
              <a:t>，如果收集角小，则窄带；否则如果收集角大，则宽带；右图是自由电子束 </a:t>
            </a:r>
            <a:r>
              <a:rPr lang="en-US" altLang="zh-CN" b="0" i="0" dirty="0">
                <a:solidFill>
                  <a:srgbClr val="333333"/>
                </a:solidFill>
                <a:effectLst/>
                <a:latin typeface="Arial" panose="020B0604020202020204" pitchFamily="34" charset="0"/>
              </a:rPr>
              <a:t>FEB </a:t>
            </a:r>
            <a:r>
              <a:rPr lang="zh-CN" altLang="en-US" b="0" i="0" dirty="0">
                <a:solidFill>
                  <a:srgbClr val="333333"/>
                </a:solidFill>
                <a:effectLst/>
                <a:latin typeface="Arial" panose="020B0604020202020204" pitchFamily="34" charset="0"/>
              </a:rPr>
              <a:t>和 </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个 光栅 的色散曲线。</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电子动能 → 光子能量</a:t>
            </a:r>
            <a:r>
              <a:rPr lang="zh-CN" altLang="en-US" dirty="0"/>
              <a:t> （</a:t>
            </a:r>
            <a:r>
              <a:rPr lang="zh-CN" altLang="en-US" sz="1200" b="0" i="0" u="none" strike="noStrike" dirty="0">
                <a:solidFill>
                  <a:srgbClr val="000000"/>
                </a:solidFill>
                <a:effectLst/>
                <a:latin typeface="等线" panose="02010600030101010101" pitchFamily="2" charset="-122"/>
                <a:ea typeface="等线" panose="02010600030101010101" pitchFamily="2" charset="-122"/>
              </a:rPr>
              <a:t>超短 </a:t>
            </a:r>
            <a:r>
              <a:rPr lang="en-US" altLang="zh-CN" sz="1200" b="0" i="0" u="none" strike="noStrike" dirty="0">
                <a:solidFill>
                  <a:srgbClr val="000000"/>
                </a:solidFill>
                <a:effectLst/>
                <a:latin typeface="等线" panose="02010600030101010101" pitchFamily="2" charset="-122"/>
                <a:ea typeface="等线" panose="02010600030101010101" pitchFamily="2" charset="-122"/>
              </a:rPr>
              <a:t>or </a:t>
            </a:r>
            <a:r>
              <a:rPr lang="zh-CN" altLang="en-US" sz="1200" b="0" i="0" u="none" strike="noStrike" dirty="0">
                <a:solidFill>
                  <a:srgbClr val="000000"/>
                </a:solidFill>
                <a:effectLst/>
                <a:latin typeface="等线" panose="02010600030101010101" pitchFamily="2" charset="-122"/>
                <a:ea typeface="等线" panose="02010600030101010101" pitchFamily="2" charset="-122"/>
              </a:rPr>
              <a:t>在太赫兹波长尺度上纵向密度调制的 相对论性自由电子束     </a:t>
            </a:r>
            <a:r>
              <a:rPr lang="zh-CN" altLang="en-US" dirty="0"/>
              <a:t> </a:t>
            </a:r>
            <a:r>
              <a:rPr lang="zh-CN" altLang="en-US" sz="1200" b="0" i="0" u="none" strike="noStrike" dirty="0">
                <a:solidFill>
                  <a:srgbClr val="000000"/>
                </a:solidFill>
                <a:effectLst/>
                <a:latin typeface="等线" panose="02010600030101010101" pitchFamily="2" charset="-122"/>
                <a:ea typeface="等线" panose="02010600030101010101" pitchFamily="2" charset="-122"/>
              </a:rPr>
              <a:t>自放大自发辐射</a:t>
            </a:r>
            <a:r>
              <a:rPr lang="zh-CN" altLang="en-US" dirty="0"/>
              <a:t> ）</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b="0" i="0" dirty="0">
                <a:solidFill>
                  <a:srgbClr val="333333"/>
                </a:solidFill>
                <a:effectLst/>
                <a:latin typeface="Arial" panose="020B0604020202020204" pitchFamily="34" charset="0"/>
              </a:rPr>
              <a:t>我们提出了一种自由电子束</a:t>
            </a:r>
            <a:r>
              <a:rPr lang="en-US" altLang="zh-CN" b="0" i="0" dirty="0">
                <a:solidFill>
                  <a:srgbClr val="333333"/>
                </a:solidFill>
                <a:effectLst/>
                <a:latin typeface="Arial" panose="020B0604020202020204" pitchFamily="34" charset="0"/>
              </a:rPr>
              <a:t>(FEB)</a:t>
            </a:r>
            <a:r>
              <a:rPr lang="zh-CN" altLang="en-US" b="0" i="0" dirty="0">
                <a:solidFill>
                  <a:srgbClr val="333333"/>
                </a:solidFill>
                <a:effectLst/>
                <a:latin typeface="Arial" panose="020B0604020202020204" pitchFamily="34" charset="0"/>
              </a:rPr>
              <a:t>驱动的太赫兹波混频器。它采用一个初始稳定电流的</a:t>
            </a:r>
            <a:r>
              <a:rPr lang="en-US" altLang="zh-CN" b="0" i="0" dirty="0">
                <a:solidFill>
                  <a:srgbClr val="333333"/>
                </a:solidFill>
                <a:effectLst/>
                <a:latin typeface="Arial" panose="020B0604020202020204" pitchFamily="34" charset="0"/>
              </a:rPr>
              <a:t>FEB</a:t>
            </a:r>
            <a:r>
              <a:rPr lang="zh-CN" altLang="en-US" b="0" i="0" dirty="0">
                <a:solidFill>
                  <a:srgbClr val="333333"/>
                </a:solidFill>
                <a:effectLst/>
                <a:latin typeface="Arial" panose="020B0604020202020204" pitchFamily="34" charset="0"/>
              </a:rPr>
              <a:t>来驱动两个级联光栅。在第一光栅上，</a:t>
            </a:r>
            <a:r>
              <a:rPr lang="en-US" altLang="zh-CN" b="0" i="0" dirty="0">
                <a:solidFill>
                  <a:srgbClr val="333333"/>
                </a:solidFill>
                <a:effectLst/>
                <a:latin typeface="Arial" panose="020B0604020202020204" pitchFamily="34" charset="0"/>
              </a:rPr>
              <a:t>FEB</a:t>
            </a:r>
            <a:r>
              <a:rPr lang="zh-CN" altLang="en-US" b="0" i="0" dirty="0">
                <a:solidFill>
                  <a:srgbClr val="333333"/>
                </a:solidFill>
                <a:effectLst/>
                <a:latin typeface="Arial" panose="020B0604020202020204" pitchFamily="34" charset="0"/>
              </a:rPr>
              <a:t>通过与自激后向慢波相互作用形成宏观束。</a:t>
            </a:r>
            <a:r>
              <a:rPr lang="zh-CN" altLang="en-US" b="0" i="0" dirty="0">
                <a:solidFill>
                  <a:srgbClr val="4A90E2"/>
                </a:solidFill>
                <a:effectLst/>
                <a:latin typeface="Arial" panose="020B0604020202020204" pitchFamily="34" charset="0"/>
              </a:rPr>
              <a:t>在第一个光栅的高次谐波工作的第二光栅上，进一步在高频处进行微聚束，在</a:t>
            </a:r>
            <a:r>
              <a:rPr lang="en-US" altLang="zh-CN" b="0" i="0" dirty="0">
                <a:solidFill>
                  <a:srgbClr val="4A90E2"/>
                </a:solidFill>
                <a:effectLst/>
                <a:latin typeface="Arial" panose="020B0604020202020204" pitchFamily="34" charset="0"/>
              </a:rPr>
              <a:t>2</a:t>
            </a:r>
            <a:r>
              <a:rPr lang="zh-CN" altLang="en-US" b="0" i="0" dirty="0">
                <a:solidFill>
                  <a:srgbClr val="4A90E2"/>
                </a:solidFill>
                <a:effectLst/>
                <a:latin typeface="Arial" panose="020B0604020202020204" pitchFamily="34" charset="0"/>
              </a:rPr>
              <a:t>月产生混合聚束成分。多聚束的</a:t>
            </a:r>
            <a:r>
              <a:rPr lang="en-US" altLang="zh-CN" b="0" i="0" dirty="0">
                <a:solidFill>
                  <a:srgbClr val="4A90E2"/>
                </a:solidFill>
                <a:effectLst/>
                <a:latin typeface="Arial" panose="020B0604020202020204" pitchFamily="34" charset="0"/>
              </a:rPr>
              <a:t>FEB</a:t>
            </a:r>
            <a:r>
              <a:rPr lang="zh-CN" altLang="en-US" b="0" i="0" dirty="0">
                <a:solidFill>
                  <a:srgbClr val="4A90E2"/>
                </a:solidFill>
                <a:effectLst/>
                <a:latin typeface="Arial" panose="020B0604020202020204" pitchFamily="34" charset="0"/>
              </a:rPr>
              <a:t>从第二个光栅产生一系列超辐射</a:t>
            </a:r>
            <a:r>
              <a:rPr lang="en-US" altLang="zh-CN" b="0" i="0" dirty="0">
                <a:solidFill>
                  <a:srgbClr val="4A90E2"/>
                </a:solidFill>
                <a:effectLst/>
                <a:latin typeface="Arial" panose="020B0604020202020204" pitchFamily="34" charset="0"/>
              </a:rPr>
              <a:t>Smith-Purcell</a:t>
            </a:r>
            <a:r>
              <a:rPr lang="zh-CN" altLang="en-US" b="0" i="0" dirty="0">
                <a:solidFill>
                  <a:srgbClr val="4A90E2"/>
                </a:solidFill>
                <a:effectLst/>
                <a:latin typeface="Arial" panose="020B0604020202020204" pitchFamily="34" charset="0"/>
              </a:rPr>
              <a:t>辐射，在太赫兹区域实现多色辐射。</a:t>
            </a:r>
            <a:r>
              <a:rPr lang="zh-CN" altLang="en-US" b="0" i="0" dirty="0">
                <a:solidFill>
                  <a:srgbClr val="333333"/>
                </a:solidFill>
                <a:effectLst/>
                <a:latin typeface="Arial" panose="020B0604020202020204" pitchFamily="34" charset="0"/>
              </a:rPr>
              <a:t>辐射可以通过调节光束能量进行调整，覆盖频率范围从</a:t>
            </a:r>
            <a:r>
              <a:rPr lang="en-US" altLang="zh-CN" b="0" i="0" dirty="0">
                <a:solidFill>
                  <a:srgbClr val="333333"/>
                </a:solidFill>
                <a:effectLst/>
                <a:latin typeface="Arial" panose="020B0604020202020204" pitchFamily="34" charset="0"/>
              </a:rPr>
              <a:t>0.8</a:t>
            </a:r>
            <a:r>
              <a:rPr lang="zh-CN" altLang="en-US" b="0" i="0" dirty="0">
                <a:solidFill>
                  <a:srgbClr val="333333"/>
                </a:solidFill>
                <a:effectLst/>
                <a:latin typeface="Arial" panose="020B0604020202020204" pitchFamily="34" charset="0"/>
              </a:rPr>
              <a:t>到</a:t>
            </a:r>
            <a:r>
              <a:rPr lang="en-US" altLang="zh-CN" b="0" i="0" dirty="0">
                <a:solidFill>
                  <a:srgbClr val="333333"/>
                </a:solidFill>
                <a:effectLst/>
                <a:latin typeface="Arial" panose="020B0604020202020204" pitchFamily="34" charset="0"/>
              </a:rPr>
              <a:t>1.8 THz</a:t>
            </a:r>
            <a:r>
              <a:rPr lang="zh-CN" altLang="en-US" b="0" i="0" dirty="0">
                <a:solidFill>
                  <a:srgbClr val="333333"/>
                </a:solidFill>
                <a:effectLst/>
                <a:latin typeface="Arial" panose="020B0604020202020204" pitchFamily="34" charset="0"/>
              </a:rPr>
              <a:t>。它是一种很有前途的宽调谐多色太赫兹光源。</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Arial"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25</a:t>
            </a:fld>
            <a:endParaRPr lang="zh-CN" altLang="en-US"/>
          </a:p>
        </p:txBody>
      </p:sp>
    </p:spTree>
    <p:extLst>
      <p:ext uri="{BB962C8B-B14F-4D97-AF65-F5344CB8AC3E}">
        <p14:creationId xmlns:p14="http://schemas.microsoft.com/office/powerpoint/2010/main" val="2988492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除了光子学的 </a:t>
            </a:r>
            <a:r>
              <a:rPr lang="en-US" altLang="zh-CN" dirty="0"/>
              <a:t>4</a:t>
            </a:r>
            <a:r>
              <a:rPr lang="zh-CN" altLang="en-US" dirty="0"/>
              <a:t>种 外，加上电子学的 </a:t>
            </a:r>
            <a:r>
              <a:rPr lang="en-US" altLang="zh-CN" dirty="0"/>
              <a:t>FEL</a:t>
            </a:r>
            <a:r>
              <a:rPr lang="zh-CN" altLang="en-US" dirty="0"/>
              <a:t>、同步辐射，可产生 宽带 和 窄带 </a:t>
            </a:r>
            <a:r>
              <a:rPr lang="en-US" altLang="zh-CN" dirty="0" err="1"/>
              <a:t>Thz</a:t>
            </a:r>
            <a:r>
              <a:rPr lang="en-US" altLang="zh-CN" dirty="0"/>
              <a:t> </a:t>
            </a:r>
            <a:r>
              <a:rPr lang="zh-CN" altLang="en-US" dirty="0"/>
              <a:t>的辐射源 </a:t>
            </a:r>
            <a:r>
              <a:rPr lang="en-US" altLang="zh-CN" dirty="0"/>
              <a:t>or </a:t>
            </a:r>
            <a:r>
              <a:rPr lang="zh-CN" altLang="en-US" dirty="0"/>
              <a:t>机制，一共只有</a:t>
            </a:r>
            <a:r>
              <a:rPr lang="en-US" altLang="zh-CN" dirty="0"/>
              <a:t>5</a:t>
            </a:r>
            <a:r>
              <a:rPr lang="zh-CN" altLang="en-US" dirty="0"/>
              <a:t>种。</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这</a:t>
            </a:r>
            <a:r>
              <a:rPr lang="en-US" altLang="zh-CN" dirty="0"/>
              <a:t>5</a:t>
            </a:r>
            <a:r>
              <a:rPr lang="zh-CN" altLang="en-US" dirty="0"/>
              <a:t>种中，非线性占了</a:t>
            </a:r>
            <a:r>
              <a:rPr lang="en-US" altLang="zh-CN" dirty="0"/>
              <a:t>3</a:t>
            </a:r>
            <a:r>
              <a:rPr lang="zh-CN" altLang="en-US" dirty="0"/>
              <a:t>种，可见其在 强 </a:t>
            </a:r>
            <a:r>
              <a:rPr lang="en-US" altLang="zh-CN" dirty="0" err="1"/>
              <a:t>Thz</a:t>
            </a:r>
            <a:r>
              <a:rPr lang="en-US" altLang="zh-CN" dirty="0"/>
              <a:t> </a:t>
            </a:r>
            <a:r>
              <a:rPr lang="zh-CN" altLang="en-US" dirty="0"/>
              <a:t>源 的地位</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26</a:t>
            </a:fld>
            <a:endParaRPr lang="zh-CN" altLang="en-US"/>
          </a:p>
        </p:txBody>
      </p:sp>
    </p:spTree>
    <p:extLst>
      <p:ext uri="{BB962C8B-B14F-4D97-AF65-F5344CB8AC3E}">
        <p14:creationId xmlns:p14="http://schemas.microsoft.com/office/powerpoint/2010/main" val="431224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如果我们只着眼于宽带，则可以看出宽带太赫兹源是很暴力的，很多方法都值得一试，最粗糙的比如飞秒打半导体表面，飞秒打水薄膜，任何可以产生像黑体辐射谱那样的宽带辐射且覆盖了太赫兹波段的许多瞬态过程都可以产生太赫兹中心频率的宽带脉冲辐射。也就是说，不论电子学还是光学，还是光电子学的瞬态过程，都可以来掺一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像那个液体水膜</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27</a:t>
            </a:fld>
            <a:endParaRPr lang="zh-CN" altLang="en-US"/>
          </a:p>
        </p:txBody>
      </p:sp>
    </p:spTree>
    <p:extLst>
      <p:ext uri="{BB962C8B-B14F-4D97-AF65-F5344CB8AC3E}">
        <p14:creationId xmlns:p14="http://schemas.microsoft.com/office/powerpoint/2010/main" val="2215641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28</a:t>
            </a:fld>
            <a:endParaRPr lang="zh-CN" altLang="en-US"/>
          </a:p>
        </p:txBody>
      </p:sp>
    </p:spTree>
    <p:extLst>
      <p:ext uri="{BB962C8B-B14F-4D97-AF65-F5344CB8AC3E}">
        <p14:creationId xmlns:p14="http://schemas.microsoft.com/office/powerpoint/2010/main" val="1643108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倾斜波前的。</a:t>
            </a:r>
          </a:p>
          <a:p>
            <a:pPr algn="l"/>
            <a:r>
              <a:rPr lang="zh-CN" altLang="en-US" sz="1200" dirty="0">
                <a:latin typeface="黑体" panose="02010609060101010101" pitchFamily="49" charset="-122"/>
                <a:ea typeface="黑体" panose="02010609060101010101" pitchFamily="49" charset="-122"/>
              </a:rPr>
              <a:t>● </a:t>
            </a:r>
            <a:r>
              <a:rPr lang="en-US" altLang="zh-CN" dirty="0"/>
              <a:t>2013</a:t>
            </a:r>
            <a:r>
              <a:rPr lang="zh-CN" altLang="en-US" dirty="0"/>
              <a:t>：</a:t>
            </a:r>
            <a:r>
              <a:rPr lang="zh-CN" altLang="en-US" b="0" i="0" dirty="0">
                <a:solidFill>
                  <a:srgbClr val="2E3033"/>
                </a:solidFill>
                <a:effectLst/>
                <a:latin typeface="Arial" panose="020B0604020202020204" pitchFamily="34" charset="0"/>
              </a:rPr>
              <a:t>我们展示了在低温冷却铌酸锂中，通过光整流</a:t>
            </a:r>
            <a:r>
              <a:rPr lang="en-US" altLang="zh-CN" b="0" i="0" dirty="0">
                <a:solidFill>
                  <a:srgbClr val="2E3033"/>
                </a:solidFill>
                <a:effectLst/>
                <a:latin typeface="Arial" panose="020B0604020202020204" pitchFamily="34" charset="0"/>
              </a:rPr>
              <a:t>(OR)</a:t>
            </a:r>
            <a:r>
              <a:rPr lang="zh-CN" altLang="en-US" b="0" i="0" dirty="0">
                <a:solidFill>
                  <a:srgbClr val="2E3033"/>
                </a:solidFill>
                <a:effectLst/>
                <a:latin typeface="Arial" panose="020B0604020202020204" pitchFamily="34" charset="0"/>
              </a:rPr>
              <a:t>的近最佳泵浦脉冲中心为</a:t>
            </a:r>
            <a:r>
              <a:rPr lang="en-US" altLang="zh-CN" b="0" i="0" dirty="0">
                <a:solidFill>
                  <a:srgbClr val="2E3033"/>
                </a:solidFill>
                <a:effectLst/>
                <a:latin typeface="Arial" panose="020B0604020202020204" pitchFamily="34" charset="0"/>
              </a:rPr>
              <a:t>1.03μm</a:t>
            </a:r>
            <a:r>
              <a:rPr lang="zh-CN" altLang="en-US" b="0" i="0" dirty="0">
                <a:solidFill>
                  <a:srgbClr val="2E3033"/>
                </a:solidFill>
                <a:effectLst/>
                <a:latin typeface="Arial" panose="020B0604020202020204" pitchFamily="34" charset="0"/>
              </a:rPr>
              <a:t>的高效太赫兹</a:t>
            </a:r>
            <a:r>
              <a:rPr lang="en-US" altLang="zh-CN" b="0" i="0" dirty="0">
                <a:solidFill>
                  <a:srgbClr val="2E3033"/>
                </a:solidFill>
                <a:effectLst/>
                <a:latin typeface="Arial" panose="020B0604020202020204" pitchFamily="34" charset="0"/>
              </a:rPr>
              <a:t>(THz)</a:t>
            </a:r>
            <a:r>
              <a:rPr lang="zh-CN" altLang="en-US" b="0" i="0" dirty="0">
                <a:solidFill>
                  <a:srgbClr val="2E3033"/>
                </a:solidFill>
                <a:effectLst/>
                <a:latin typeface="Arial" panose="020B0604020202020204" pitchFamily="34" charset="0"/>
              </a:rPr>
              <a:t>产生。使用接近最佳脉冲持续时间 </a:t>
            </a:r>
            <a:r>
              <a:rPr lang="en-US" altLang="zh-CN" b="0" i="0" dirty="0">
                <a:solidFill>
                  <a:srgbClr val="2E3033"/>
                </a:solidFill>
                <a:effectLst/>
                <a:latin typeface="Arial" panose="020B0604020202020204" pitchFamily="34" charset="0"/>
              </a:rPr>
              <a:t>680 fs</a:t>
            </a:r>
            <a:r>
              <a:rPr lang="zh-CN" altLang="en-US" b="0" i="0" dirty="0">
                <a:solidFill>
                  <a:srgbClr val="2E3033"/>
                </a:solidFill>
                <a:effectLst/>
                <a:latin typeface="Arial" panose="020B0604020202020204" pitchFamily="34" charset="0"/>
              </a:rPr>
              <a:t>和</a:t>
            </a:r>
            <a:r>
              <a:rPr lang="en-US" altLang="zh-CN" b="0" i="0" dirty="0">
                <a:solidFill>
                  <a:srgbClr val="2E3033"/>
                </a:solidFill>
                <a:effectLst/>
                <a:latin typeface="Arial" panose="020B0604020202020204" pitchFamily="34" charset="0"/>
              </a:rPr>
              <a:t>1.2 </a:t>
            </a:r>
            <a:r>
              <a:rPr lang="en-US" altLang="zh-CN" b="0" i="0" dirty="0" err="1">
                <a:solidFill>
                  <a:srgbClr val="2E3033"/>
                </a:solidFill>
                <a:effectLst/>
                <a:latin typeface="Arial" panose="020B0604020202020204" pitchFamily="34" charset="0"/>
              </a:rPr>
              <a:t>mJ</a:t>
            </a:r>
            <a:r>
              <a:rPr lang="zh-CN" altLang="en-US" b="0" i="0" dirty="0">
                <a:solidFill>
                  <a:srgbClr val="2E3033"/>
                </a:solidFill>
                <a:effectLst/>
                <a:latin typeface="Arial" panose="020B0604020202020204" pitchFamily="34" charset="0"/>
              </a:rPr>
              <a:t>的泵能量，我们报告的转换效率在 </a:t>
            </a:r>
            <a:r>
              <a:rPr lang="en-US" altLang="zh-CN" b="0" i="0" dirty="0">
                <a:solidFill>
                  <a:srgbClr val="2E3033"/>
                </a:solidFill>
                <a:effectLst/>
                <a:latin typeface="Arial" panose="020B0604020202020204" pitchFamily="34" charset="0"/>
              </a:rPr>
              <a:t>3.8 % </a:t>
            </a:r>
            <a:r>
              <a:rPr lang="zh-CN" altLang="en-US" b="0" i="0" dirty="0">
                <a:solidFill>
                  <a:srgbClr val="2E3033"/>
                </a:solidFill>
                <a:effectLst/>
                <a:latin typeface="Arial" panose="020B0604020202020204" pitchFamily="34" charset="0"/>
              </a:rPr>
              <a:t>以上，接近最大理论极限</a:t>
            </a:r>
            <a:r>
              <a:rPr lang="en-US" altLang="zh-CN" b="0" i="0" dirty="0">
                <a:solidFill>
                  <a:srgbClr val="2E3033"/>
                </a:solidFill>
                <a:effectLst/>
                <a:latin typeface="Arial" panose="020B0604020202020204" pitchFamily="34" charset="0"/>
              </a:rPr>
              <a:t>(6%</a:t>
            </a:r>
            <a:r>
              <a:rPr lang="zh-CN" altLang="en-US" b="0" i="0" dirty="0">
                <a:solidFill>
                  <a:srgbClr val="2E3033"/>
                </a:solidFill>
                <a:effectLst/>
                <a:latin typeface="Arial" panose="020B0604020202020204" pitchFamily="34" charset="0"/>
              </a:rPr>
              <a:t>低温冷却</a:t>
            </a:r>
            <a:r>
              <a:rPr lang="en-US" altLang="zh-CN" b="0" i="0" dirty="0" err="1">
                <a:solidFill>
                  <a:srgbClr val="2E3033"/>
                </a:solidFill>
                <a:effectLst/>
                <a:latin typeface="Arial" panose="020B0604020202020204" pitchFamily="34" charset="0"/>
              </a:rPr>
              <a:t>cLN</a:t>
            </a:r>
            <a:r>
              <a:rPr lang="zh-CN" altLang="en-US" b="0" i="0" dirty="0">
                <a:solidFill>
                  <a:srgbClr val="2E3033"/>
                </a:solidFill>
                <a:effectLst/>
                <a:latin typeface="Arial" panose="020B0604020202020204" pitchFamily="34" charset="0"/>
              </a:rPr>
              <a:t>在</a:t>
            </a:r>
            <a:r>
              <a:rPr lang="en-US" altLang="zh-CN" b="0" i="0" dirty="0">
                <a:solidFill>
                  <a:srgbClr val="2E3033"/>
                </a:solidFill>
                <a:effectLst/>
                <a:latin typeface="Arial" panose="020B0604020202020204" pitchFamily="34" charset="0"/>
              </a:rPr>
              <a:t>100 K)</a:t>
            </a:r>
            <a:r>
              <a:rPr lang="zh-CN" altLang="en-US" b="0" i="0" dirty="0">
                <a:solidFill>
                  <a:srgbClr val="2E3033"/>
                </a:solidFill>
                <a:effectLst/>
                <a:latin typeface="Arial" panose="020B0604020202020204" pitchFamily="34" charset="0"/>
              </a:rPr>
              <a:t>；结果证实了使用低温冷却铌酸锂晶体的优点，显著降低太赫兹吸收，通过</a:t>
            </a:r>
            <a:r>
              <a:rPr lang="en-US" altLang="zh-CN" b="0" i="0" dirty="0">
                <a:solidFill>
                  <a:srgbClr val="2E3033"/>
                </a:solidFill>
                <a:effectLst/>
                <a:latin typeface="Arial" panose="020B0604020202020204" pitchFamily="34" charset="0"/>
              </a:rPr>
              <a:t>OR</a:t>
            </a:r>
            <a:r>
              <a:rPr lang="zh-CN" altLang="en-US" b="0" i="0" dirty="0">
                <a:solidFill>
                  <a:srgbClr val="2E3033"/>
                </a:solidFill>
                <a:effectLst/>
                <a:latin typeface="Arial" panose="020B0604020202020204" pitchFamily="34" charset="0"/>
              </a:rPr>
              <a:t>使太赫兹脉冲能量到毫焦耳水平。</a:t>
            </a:r>
            <a:endParaRPr lang="en-US" altLang="zh-CN" b="0" i="0" dirty="0">
              <a:solidFill>
                <a:srgbClr val="2E3033"/>
              </a:solidFill>
              <a:effectLst/>
              <a:latin typeface="Arial" panose="020B0604020202020204" pitchFamily="34" charset="0"/>
            </a:endParaRPr>
          </a:p>
          <a:p>
            <a:pPr algn="l"/>
            <a:endParaRPr lang="en-US" altLang="zh-CN" b="0" i="0" dirty="0">
              <a:solidFill>
                <a:srgbClr val="2E3033"/>
              </a:solidFill>
              <a:effectLst/>
              <a:latin typeface="Arial" panose="020B0604020202020204" pitchFamily="34" charset="0"/>
            </a:endParaRPr>
          </a:p>
          <a:p>
            <a:pPr algn="l"/>
            <a:r>
              <a:rPr lang="zh-CN" altLang="en-US" sz="1200" dirty="0">
                <a:latin typeface="黑体" panose="02010609060101010101" pitchFamily="49" charset="-122"/>
                <a:ea typeface="黑体" panose="02010609060101010101" pitchFamily="49" charset="-122"/>
              </a:rPr>
              <a:t>● </a:t>
            </a:r>
            <a:r>
              <a:rPr lang="en-US" altLang="zh-CN" b="0" i="0" dirty="0">
                <a:solidFill>
                  <a:srgbClr val="2E3033"/>
                </a:solidFill>
                <a:effectLst/>
                <a:latin typeface="Arial" panose="020B0604020202020204" pitchFamily="34" charset="0"/>
              </a:rPr>
              <a:t>2004</a:t>
            </a:r>
            <a:r>
              <a:rPr lang="zh-CN" altLang="en-US" b="0" i="0" dirty="0">
                <a:solidFill>
                  <a:srgbClr val="2E3033"/>
                </a:solidFill>
                <a:effectLst/>
                <a:latin typeface="Arial" panose="020B0604020202020204" pitchFamily="34" charset="0"/>
              </a:rPr>
              <a:t>：</a:t>
            </a:r>
            <a:r>
              <a:rPr lang="zh-CN" altLang="en-US" b="0" i="0" dirty="0">
                <a:solidFill>
                  <a:srgbClr val="4A90E2"/>
                </a:solidFill>
                <a:effectLst/>
                <a:latin typeface="Arial" panose="020B0604020202020204" pitchFamily="34" charset="0"/>
              </a:rPr>
              <a:t>在</a:t>
            </a:r>
            <a:r>
              <a:rPr lang="en-US" altLang="zh-CN" b="0" i="0" dirty="0">
                <a:solidFill>
                  <a:srgbClr val="4A90E2"/>
                </a:solidFill>
                <a:effectLst/>
                <a:latin typeface="Arial" panose="020B0604020202020204" pitchFamily="34" charset="0"/>
              </a:rPr>
              <a:t>77k</a:t>
            </a:r>
            <a:r>
              <a:rPr lang="zh-CN" altLang="en-US" b="0" i="0" dirty="0">
                <a:solidFill>
                  <a:srgbClr val="4A90E2"/>
                </a:solidFill>
                <a:effectLst/>
                <a:latin typeface="Arial" panose="020B0604020202020204" pitchFamily="34" charset="0"/>
              </a:rPr>
              <a:t>时，量子转换效率达到 </a:t>
            </a:r>
            <a:r>
              <a:rPr lang="en-US" altLang="zh-CN" b="0" i="0" dirty="0">
                <a:solidFill>
                  <a:srgbClr val="4A90E2"/>
                </a:solidFill>
                <a:effectLst/>
                <a:latin typeface="Arial" panose="020B0604020202020204" pitchFamily="34" charset="0"/>
              </a:rPr>
              <a:t>3.4%</a:t>
            </a:r>
            <a:r>
              <a:rPr lang="zh-CN" altLang="en-US" b="0" i="0" dirty="0">
                <a:solidFill>
                  <a:srgbClr val="4A90E2"/>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在</a:t>
            </a:r>
            <a:r>
              <a:rPr lang="en-US" altLang="zh-CN" b="0" i="0" dirty="0">
                <a:solidFill>
                  <a:srgbClr val="333333"/>
                </a:solidFill>
                <a:effectLst/>
                <a:latin typeface="Arial" panose="020B0604020202020204" pitchFamily="34" charset="0"/>
              </a:rPr>
              <a:t>10 K</a:t>
            </a:r>
            <a:r>
              <a:rPr lang="zh-CN" altLang="en-US" b="0" i="0" dirty="0">
                <a:solidFill>
                  <a:srgbClr val="333333"/>
                </a:solidFill>
                <a:effectLst/>
                <a:latin typeface="Arial" panose="020B0604020202020204" pitchFamily="34" charset="0"/>
              </a:rPr>
              <a:t>时，改变泵浦脉冲前的倾斜角导致跨越</a:t>
            </a:r>
            <a:r>
              <a:rPr lang="en-US" altLang="zh-CN" b="0" i="0" dirty="0">
                <a:solidFill>
                  <a:srgbClr val="333333"/>
                </a:solidFill>
                <a:effectLst/>
                <a:latin typeface="Arial" panose="020B0604020202020204" pitchFamily="34" charset="0"/>
              </a:rPr>
              <a:t>1</a:t>
            </a:r>
            <a:r>
              <a:rPr lang="zh-CN" altLang="en-US" b="0" i="0" dirty="0">
                <a:solidFill>
                  <a:srgbClr val="333333"/>
                </a:solidFill>
                <a:effectLst/>
                <a:latin typeface="Arial" panose="020B0604020202020204" pitchFamily="34" charset="0"/>
              </a:rPr>
              <a:t>的频率连续调谐。</a:t>
            </a:r>
            <a:r>
              <a:rPr lang="en-US" altLang="zh-CN" b="0" i="0" dirty="0">
                <a:solidFill>
                  <a:srgbClr val="333333"/>
                </a:solidFill>
                <a:effectLst/>
                <a:latin typeface="Arial" panose="020B0604020202020204" pitchFamily="34" charset="0"/>
              </a:rPr>
              <a:t>1~4.4</a:t>
            </a:r>
            <a:r>
              <a:rPr lang="zh-CN" altLang="en-US" b="0" i="0" dirty="0">
                <a:solidFill>
                  <a:srgbClr val="333333"/>
                </a:solidFill>
                <a:effectLst/>
                <a:latin typeface="Arial" panose="020B0604020202020204" pitchFamily="34" charset="0"/>
              </a:rPr>
              <a:t>太赫兹范围。电光采样测量的脉冲形状与简单理论计算的脉冲形状基本一致。</a:t>
            </a:r>
            <a:r>
              <a:rPr lang="zh-CN" altLang="en-US" b="0" i="0" dirty="0">
                <a:solidFill>
                  <a:srgbClr val="4A90E2"/>
                </a:solidFill>
                <a:effectLst/>
                <a:latin typeface="Arial" panose="020B0604020202020204" pitchFamily="34" charset="0"/>
              </a:rPr>
              <a:t>分析了利用倾斜脉冲前沿的速度匹配技术与周期极化铌酸锂晶体的准相位匹配技术的优点。</a:t>
            </a:r>
            <a:r>
              <a:rPr lang="zh-CN" altLang="en-US" b="0" i="0" dirty="0">
                <a:solidFill>
                  <a:srgbClr val="333333"/>
                </a:solidFill>
                <a:effectLst/>
                <a:latin typeface="Arial" panose="020B0604020202020204" pitchFamily="34" charset="0"/>
              </a:rPr>
              <a:t>第一种方法提供了</a:t>
            </a:r>
            <a:r>
              <a:rPr lang="en-US" altLang="zh-CN" b="0" i="0" dirty="0">
                <a:solidFill>
                  <a:srgbClr val="333333"/>
                </a:solidFill>
                <a:effectLst/>
                <a:latin typeface="Arial" panose="020B0604020202020204" pitchFamily="34" charset="0"/>
              </a:rPr>
              <a:t>10</a:t>
            </a:r>
            <a:r>
              <a:rPr lang="zh-CN" altLang="en-US" b="0" i="0" dirty="0">
                <a:solidFill>
                  <a:srgbClr val="333333"/>
                </a:solidFill>
                <a:effectLst/>
                <a:latin typeface="Arial" panose="020B0604020202020204" pitchFamily="34" charset="0"/>
              </a:rPr>
              <a:t>倍高的脉冲能量转换效率。</a:t>
            </a:r>
            <a:endParaRPr lang="en-US" altLang="zh-CN" b="0" i="0" dirty="0">
              <a:solidFill>
                <a:srgbClr val="2E3033"/>
              </a:solidFill>
              <a:effectLst/>
              <a:latin typeface="Arial" panose="020B0604020202020204" pitchFamily="34" charset="0"/>
            </a:endParaRPr>
          </a:p>
          <a:p>
            <a:pPr algn="l"/>
            <a:endParaRPr lang="en-US" altLang="zh-CN" b="0" i="0" dirty="0">
              <a:solidFill>
                <a:srgbClr val="2E3033"/>
              </a:solidFill>
              <a:effectLst/>
              <a:latin typeface="Arial" panose="020B0604020202020204" pitchFamily="34" charset="0"/>
            </a:endParaRPr>
          </a:p>
          <a:p>
            <a:pPr algn="l"/>
            <a:r>
              <a:rPr lang="en-US" altLang="zh-CN" b="0" i="0" dirty="0">
                <a:solidFill>
                  <a:srgbClr val="2E3033"/>
                </a:solidFill>
                <a:effectLst/>
                <a:latin typeface="Arial" panose="020B0604020202020204" pitchFamily="34" charset="0"/>
              </a:rPr>
              <a:t>2011 OE </a:t>
            </a:r>
            <a:r>
              <a:rPr lang="zh-CN" altLang="en-US" b="0" i="0" dirty="0">
                <a:solidFill>
                  <a:srgbClr val="2E30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利用倾斜脉冲前激励对</a:t>
            </a:r>
            <a:r>
              <a:rPr lang="en-US" altLang="zh-CN" b="0" i="0" dirty="0" err="1">
                <a:solidFill>
                  <a:srgbClr val="333333"/>
                </a:solidFill>
                <a:effectLst/>
                <a:latin typeface="Arial" panose="020B0604020202020204" pitchFamily="34" charset="0"/>
              </a:rPr>
              <a:t>LiNbO</a:t>
            </a:r>
            <a:r>
              <a:rPr lang="en-US" altLang="zh-CN" b="0" i="0" dirty="0">
                <a:solidFill>
                  <a:srgbClr val="333333"/>
                </a:solidFill>
                <a:effectLst/>
                <a:latin typeface="Arial" panose="020B0604020202020204" pitchFamily="34" charset="0"/>
              </a:rPr>
              <a:t> 3</a:t>
            </a:r>
            <a:r>
              <a:rPr lang="zh-CN" altLang="en-US" b="0" i="0" dirty="0">
                <a:solidFill>
                  <a:srgbClr val="333333"/>
                </a:solidFill>
                <a:effectLst/>
                <a:latin typeface="Arial" panose="020B0604020202020204" pitchFamily="34" charset="0"/>
              </a:rPr>
              <a:t>超短激光脉冲进行光学整流是产生近单周太赫兹脉冲的一种有效方法。</a:t>
            </a:r>
            <a:r>
              <a:rPr lang="zh-CN" altLang="en-US" b="0" i="0" dirty="0">
                <a:solidFill>
                  <a:srgbClr val="4A90E2"/>
                </a:solidFill>
                <a:effectLst/>
                <a:latin typeface="Arial" panose="020B0604020202020204" pitchFamily="34" charset="0"/>
              </a:rPr>
              <a:t>在各种应用的激励下，进行了优化</a:t>
            </a:r>
            <a:r>
              <a:rPr lang="en-US" altLang="zh-CN" b="0" i="0" dirty="0">
                <a:solidFill>
                  <a:srgbClr val="4A90E2"/>
                </a:solidFill>
                <a:effectLst/>
                <a:latin typeface="Arial" panose="020B0604020202020204" pitchFamily="34" charset="0"/>
              </a:rPr>
              <a:t>THz</a:t>
            </a:r>
            <a:r>
              <a:rPr lang="zh-CN" altLang="en-US" b="0" i="0" dirty="0">
                <a:solidFill>
                  <a:srgbClr val="4A90E2"/>
                </a:solidFill>
                <a:effectLst/>
                <a:latin typeface="Arial" panose="020B0604020202020204" pitchFamily="34" charset="0"/>
              </a:rPr>
              <a:t>峰值电场强度的计算。</a:t>
            </a:r>
            <a:r>
              <a:rPr lang="zh-CN" altLang="en-US" b="0" i="0" dirty="0">
                <a:solidFill>
                  <a:srgbClr val="333333"/>
                </a:solidFill>
                <a:effectLst/>
                <a:latin typeface="Arial" panose="020B0604020202020204" pitchFamily="34" charset="0"/>
              </a:rPr>
              <a:t>结果表明，在</a:t>
            </a:r>
            <a:r>
              <a:rPr lang="en-US" altLang="zh-CN" b="0" i="0" dirty="0">
                <a:solidFill>
                  <a:srgbClr val="333333"/>
                </a:solidFill>
                <a:effectLst/>
                <a:latin typeface="Arial" panose="020B0604020202020204" pitchFamily="34" charset="0"/>
              </a:rPr>
              <a:t>0.3 ~ 1.5 THz</a:t>
            </a:r>
            <a:r>
              <a:rPr lang="zh-CN" altLang="en-US" b="0" i="0" dirty="0">
                <a:solidFill>
                  <a:srgbClr val="333333"/>
                </a:solidFill>
                <a:effectLst/>
                <a:latin typeface="Arial" panose="020B0604020202020204" pitchFamily="34" charset="0"/>
              </a:rPr>
              <a:t>频率范围内，利用</a:t>
            </a:r>
            <a:r>
              <a:rPr lang="en-US" altLang="zh-CN" b="0" i="0" dirty="0">
                <a:solidFill>
                  <a:srgbClr val="333333"/>
                </a:solidFill>
                <a:effectLst/>
                <a:latin typeface="Arial" panose="020B0604020202020204" pitchFamily="34" charset="0"/>
              </a:rPr>
              <a:t>500 fs</a:t>
            </a:r>
            <a:r>
              <a:rPr lang="zh-CN" altLang="en-US" b="0" i="0" dirty="0">
                <a:solidFill>
                  <a:srgbClr val="333333"/>
                </a:solidFill>
                <a:effectLst/>
                <a:latin typeface="Arial" panose="020B0604020202020204" pitchFamily="34" charset="0"/>
              </a:rPr>
              <a:t>左右的最佳泵浦脉冲持续时间、最佳晶体长度和降低</a:t>
            </a:r>
            <a:r>
              <a:rPr lang="en-US" altLang="zh-CN" b="0" i="0" dirty="0">
                <a:solidFill>
                  <a:srgbClr val="333333"/>
                </a:solidFill>
                <a:effectLst/>
                <a:latin typeface="Arial" panose="020B0604020202020204" pitchFamily="34" charset="0"/>
              </a:rPr>
              <a:t>linbo3</a:t>
            </a:r>
            <a:r>
              <a:rPr lang="zh-CN" altLang="en-US" b="0" i="0" dirty="0">
                <a:solidFill>
                  <a:srgbClr val="333333"/>
                </a:solidFill>
                <a:effectLst/>
                <a:latin typeface="Arial" panose="020B0604020202020204" pitchFamily="34" charset="0"/>
              </a:rPr>
              <a:t>太赫兹吸收的低温，可以预测太赫兹输出峰值电场强度在</a:t>
            </a:r>
            <a:r>
              <a:rPr lang="en-US" altLang="zh-CN" b="0" i="0" dirty="0">
                <a:solidFill>
                  <a:srgbClr val="333333"/>
                </a:solidFill>
                <a:effectLst/>
                <a:latin typeface="Arial" panose="020B0604020202020204" pitchFamily="34" charset="0"/>
              </a:rPr>
              <a:t>MV/cm</a:t>
            </a:r>
            <a:r>
              <a:rPr lang="zh-CN" altLang="en-US" b="0" i="0" dirty="0">
                <a:solidFill>
                  <a:srgbClr val="333333"/>
                </a:solidFill>
                <a:effectLst/>
                <a:latin typeface="Arial" panose="020B0604020202020204" pitchFamily="34" charset="0"/>
              </a:rPr>
              <a:t>水平。通过聚焦可以使太赫兹电场强度进一步提高到几十</a:t>
            </a:r>
            <a:r>
              <a:rPr lang="en-US" altLang="zh-CN" b="0" i="0" dirty="0">
                <a:solidFill>
                  <a:srgbClr val="333333"/>
                </a:solidFill>
                <a:effectLst/>
                <a:latin typeface="Arial" panose="020B0604020202020204" pitchFamily="34" charset="0"/>
              </a:rPr>
              <a:t>MV/cm</a:t>
            </a:r>
            <a:r>
              <a:rPr lang="zh-CN" altLang="en-US" b="0" i="0" dirty="0">
                <a:solidFill>
                  <a:srgbClr val="333333"/>
                </a:solidFill>
                <a:effectLst/>
                <a:latin typeface="Arial" panose="020B0604020202020204" pitchFamily="34" charset="0"/>
              </a:rPr>
              <a:t>。采用最佳条件与接触光栅技术相结合是可行的，具有</a:t>
            </a:r>
            <a:r>
              <a:rPr lang="en-US" altLang="zh-CN" b="0" i="0" dirty="0">
                <a:solidFill>
                  <a:srgbClr val="333333"/>
                </a:solidFill>
                <a:effectLst/>
                <a:latin typeface="Arial" panose="020B0604020202020204" pitchFamily="34" charset="0"/>
              </a:rPr>
              <a:t>100 MV/cm</a:t>
            </a:r>
            <a:r>
              <a:rPr lang="zh-CN" altLang="en-US" b="0" i="0" dirty="0">
                <a:solidFill>
                  <a:srgbClr val="333333"/>
                </a:solidFill>
                <a:effectLst/>
                <a:latin typeface="Arial" panose="020B0604020202020204" pitchFamily="34" charset="0"/>
              </a:rPr>
              <a:t>场强和数十兆焦耳尺度的太赫兹脉冲是可行的。</a:t>
            </a: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29</a:t>
            </a:fld>
            <a:endParaRPr lang="zh-CN" altLang="en-US"/>
          </a:p>
        </p:txBody>
      </p:sp>
    </p:spTree>
    <p:extLst>
      <p:ext uri="{BB962C8B-B14F-4D97-AF65-F5344CB8AC3E}">
        <p14:creationId xmlns:p14="http://schemas.microsoft.com/office/powerpoint/2010/main" val="1636957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目前产生宽带、窄带 </a:t>
            </a:r>
            <a:r>
              <a:rPr lang="en-US" altLang="zh-CN" dirty="0"/>
              <a:t>THz </a:t>
            </a:r>
            <a:r>
              <a:rPr lang="zh-CN" altLang="en-US" dirty="0"/>
              <a:t>光源的，电子学、光电子学、光学，三个方向的 技术路线，及其所对应的 频率调谐范围、材料、机理</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3</a:t>
            </a:fld>
            <a:endParaRPr lang="zh-CN" altLang="en-US"/>
          </a:p>
        </p:txBody>
      </p:sp>
    </p:spTree>
    <p:extLst>
      <p:ext uri="{BB962C8B-B14F-4D97-AF65-F5344CB8AC3E}">
        <p14:creationId xmlns:p14="http://schemas.microsoft.com/office/powerpoint/2010/main" val="4147277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30</a:t>
            </a:fld>
            <a:endParaRPr lang="zh-CN" altLang="en-US"/>
          </a:p>
        </p:txBody>
      </p:sp>
    </p:spTree>
    <p:extLst>
      <p:ext uri="{BB962C8B-B14F-4D97-AF65-F5344CB8AC3E}">
        <p14:creationId xmlns:p14="http://schemas.microsoft.com/office/powerpoint/2010/main" val="1388224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31</a:t>
            </a:fld>
            <a:endParaRPr lang="zh-CN" altLang="en-US"/>
          </a:p>
        </p:txBody>
      </p:sp>
    </p:spTree>
    <p:extLst>
      <p:ext uri="{BB962C8B-B14F-4D97-AF65-F5344CB8AC3E}">
        <p14:creationId xmlns:p14="http://schemas.microsoft.com/office/powerpoint/2010/main" val="3654154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空气       </a:t>
            </a:r>
            <a:r>
              <a:rPr lang="zh-CN" altLang="en-US"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800nm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基频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BBO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倍频</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双色强场共同作用空气，电离气体分子</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等离子体在超快强场下形成方向性电流，辐射 </a:t>
            </a:r>
            <a:r>
              <a:rPr lang="en-US" altLang="zh-CN" sz="1800" b="0" i="0" u="none" strike="noStrike" dirty="0">
                <a:solidFill>
                  <a:srgbClr val="000000"/>
                </a:solidFill>
                <a:effectLst/>
                <a:latin typeface="等线" panose="02010600030101010101" pitchFamily="2" charset="-122"/>
                <a:ea typeface="等线" panose="02010600030101010101" pitchFamily="2" charset="-122"/>
              </a:rPr>
              <a:t>THz</a:t>
            </a:r>
            <a:r>
              <a:rPr lang="zh-CN" altLang="en-US" dirty="0"/>
              <a:t> </a:t>
            </a:r>
            <a:br>
              <a:rPr lang="en-US" altLang="zh-CN" b="0" i="0" dirty="0">
                <a:solidFill>
                  <a:srgbClr val="333333"/>
                </a:solidFill>
                <a:effectLst/>
                <a:latin typeface="Arial" panose="020B0604020202020204" pitchFamily="34" charset="0"/>
              </a:rPr>
            </a:br>
            <a:r>
              <a:rPr lang="zh-CN" altLang="en-US" sz="1200" dirty="0">
                <a:latin typeface="黑体" panose="02010609060101010101" pitchFamily="49" charset="-122"/>
                <a:ea typeface="黑体" panose="02010609060101010101" pitchFamily="49" charset="-122"/>
              </a:rPr>
              <a:t>● </a:t>
            </a:r>
            <a:r>
              <a:rPr lang="en-US" altLang="zh-CN" b="0" i="0" dirty="0">
                <a:solidFill>
                  <a:srgbClr val="333333"/>
                </a:solidFill>
                <a:effectLst/>
                <a:latin typeface="Arial" panose="020B0604020202020204" pitchFamily="34" charset="0"/>
              </a:rPr>
              <a:t>2008 NP</a:t>
            </a:r>
            <a:r>
              <a:rPr lang="zh-CN" altLang="en-US" b="0" i="0" dirty="0">
                <a:solidFill>
                  <a:srgbClr val="333333"/>
                </a:solidFill>
                <a:effectLst/>
                <a:latin typeface="Arial" panose="020B0604020202020204" pitchFamily="34" charset="0"/>
              </a:rPr>
              <a:t>：</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混合一个</a:t>
            </a:r>
            <a:r>
              <a:rPr lang="en-US" altLang="zh-CN" b="0" i="0" dirty="0">
                <a:solidFill>
                  <a:srgbClr val="333333"/>
                </a:solidFill>
                <a:effectLst/>
                <a:latin typeface="Arial" panose="020B0604020202020204" pitchFamily="34" charset="0"/>
              </a:rPr>
              <a:t>ultrafast-pulse</a:t>
            </a:r>
            <a:r>
              <a:rPr lang="zh-CN" altLang="en-US" b="0" i="0" dirty="0">
                <a:solidFill>
                  <a:srgbClr val="333333"/>
                </a:solidFill>
                <a:effectLst/>
                <a:latin typeface="Arial" panose="020B0604020202020204" pitchFamily="34" charset="0"/>
              </a:rPr>
              <a:t>激光频率基本和二次谐波在半导体领域</a:t>
            </a:r>
            <a:r>
              <a:rPr lang="en-US" altLang="zh-CN" b="0" i="0" dirty="0">
                <a:solidFill>
                  <a:srgbClr val="333333"/>
                </a:solidFill>
                <a:effectLst/>
                <a:latin typeface="Arial" panose="020B0604020202020204" pitchFamily="34" charset="0"/>
              </a:rPr>
              <a:t>1,2,</a:t>
            </a:r>
            <a:r>
              <a:rPr lang="zh-CN" altLang="en-US" b="0" i="0" dirty="0">
                <a:solidFill>
                  <a:srgbClr val="333333"/>
                </a:solidFill>
                <a:effectLst/>
                <a:latin typeface="Arial" panose="020B0604020202020204" pitchFamily="34" charset="0"/>
              </a:rPr>
              <a:t>金属表面原子气体</a:t>
            </a:r>
            <a:r>
              <a:rPr lang="en-US" altLang="zh-CN" b="0" i="0" dirty="0">
                <a:solidFill>
                  <a:srgbClr val="333333"/>
                </a:solidFill>
                <a:effectLst/>
                <a:latin typeface="Arial" panose="020B0604020202020204" pitchFamily="34" charset="0"/>
              </a:rPr>
              <a:t>3,4,5</a:t>
            </a:r>
            <a:r>
              <a:rPr lang="zh-CN" altLang="en-US" b="0" i="0" dirty="0">
                <a:solidFill>
                  <a:srgbClr val="333333"/>
                </a:solidFill>
                <a:effectLst/>
                <a:latin typeface="Arial" panose="020B0604020202020204" pitchFamily="34" charset="0"/>
              </a:rPr>
              <a:t>生成一个定向电流的大小和极性取决于这两个领域之间的相对相位</a:t>
            </a:r>
            <a:r>
              <a:rPr lang="en-US" altLang="zh-CN" b="0" i="0" dirty="0">
                <a:solidFill>
                  <a:srgbClr val="333333"/>
                </a:solidFill>
                <a:effectLst/>
                <a:latin typeface="Arial" panose="020B0604020202020204" pitchFamily="34" charset="0"/>
              </a:rPr>
              <a:t>1 5</a:t>
            </a:r>
            <a:r>
              <a:rPr lang="zh-CN" altLang="en-US" b="0" i="0" dirty="0">
                <a:solidFill>
                  <a:srgbClr val="333333"/>
                </a:solidFill>
                <a:effectLst/>
                <a:latin typeface="Arial" panose="020B0604020202020204" pitchFamily="34" charset="0"/>
              </a:rPr>
              <a:t>。</a:t>
            </a:r>
            <a:r>
              <a:rPr lang="zh-CN" altLang="en-US" b="0" i="0" dirty="0">
                <a:solidFill>
                  <a:srgbClr val="4A90E2"/>
                </a:solidFill>
                <a:effectLst/>
                <a:latin typeface="Arial" panose="020B0604020202020204" pitchFamily="34" charset="0"/>
              </a:rPr>
              <a:t>由于这种电流发生在激光脉冲持续时间尺度上，在超快激光器</a:t>
            </a:r>
            <a:r>
              <a:rPr lang="en-US" altLang="zh-CN" b="0" i="0" dirty="0">
                <a:solidFill>
                  <a:srgbClr val="4A90E2"/>
                </a:solidFill>
                <a:effectLst/>
                <a:latin typeface="Arial" panose="020B0604020202020204" pitchFamily="34" charset="0"/>
              </a:rPr>
              <a:t>(&amp;lt;100 fs)</a:t>
            </a:r>
            <a:r>
              <a:rPr lang="zh-CN" altLang="en-US" b="0" i="0" dirty="0">
                <a:solidFill>
                  <a:srgbClr val="4A90E2"/>
                </a:solidFill>
                <a:effectLst/>
                <a:latin typeface="Arial" panose="020B0604020202020204" pitchFamily="34" charset="0"/>
              </a:rPr>
              <a:t>的情况下，这个过程可以产生太赫兹频率的电磁辐射。</a:t>
            </a:r>
            <a:r>
              <a:rPr lang="zh-CN" altLang="en-US" b="0" i="0" dirty="0">
                <a:solidFill>
                  <a:srgbClr val="333333"/>
                </a:solidFill>
                <a:effectLst/>
                <a:latin typeface="Arial" panose="020B0604020202020204" pitchFamily="34" charset="0"/>
              </a:rPr>
              <a:t>虽然在半导体</a:t>
            </a:r>
            <a:r>
              <a:rPr lang="en-US" altLang="zh-CN" b="0" i="0" dirty="0">
                <a:solidFill>
                  <a:srgbClr val="333333"/>
                </a:solidFill>
                <a:effectLst/>
                <a:latin typeface="Arial" panose="020B0604020202020204" pitchFamily="34" charset="0"/>
              </a:rPr>
              <a:t>6</a:t>
            </a:r>
            <a:r>
              <a:rPr lang="zh-CN" altLang="en-US" b="0" i="0" dirty="0">
                <a:solidFill>
                  <a:srgbClr val="333333"/>
                </a:solidFill>
                <a:effectLst/>
                <a:latin typeface="Arial" panose="020B0604020202020204" pitchFamily="34" charset="0"/>
              </a:rPr>
              <a:t>和</a:t>
            </a:r>
            <a:r>
              <a:rPr lang="en-US" altLang="zh-CN" b="0" i="0" dirty="0">
                <a:solidFill>
                  <a:srgbClr val="333333"/>
                </a:solidFill>
                <a:effectLst/>
                <a:latin typeface="Arial" panose="020B0604020202020204" pitchFamily="34" charset="0"/>
              </a:rPr>
              <a:t>air 7 13</a:t>
            </a:r>
            <a:r>
              <a:rPr lang="zh-CN" altLang="en-US" b="0" i="0" dirty="0">
                <a:solidFill>
                  <a:srgbClr val="333333"/>
                </a:solidFill>
                <a:effectLst/>
                <a:latin typeface="Arial" panose="020B0604020202020204" pitchFamily="34" charset="0"/>
              </a:rPr>
              <a:t>中已经观察到太赫兹产生，但太赫兹产生机制尚不清楚，太赫兹产额也未得到优化。在这里，我们展示了一个相干控制方案来优化气体中的太赫兹产生，产生一个新的高能</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兆焦耳</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、超宽带太赫兹辐射</a:t>
            </a:r>
            <a:r>
              <a:rPr lang="en-US" altLang="zh-CN" b="0" i="0" dirty="0">
                <a:solidFill>
                  <a:srgbClr val="333333"/>
                </a:solidFill>
                <a:effectLst/>
                <a:latin typeface="Arial" panose="020B0604020202020204" pitchFamily="34" charset="0"/>
              </a:rPr>
              <a:t>(75</a:t>
            </a:r>
            <a:r>
              <a:rPr lang="zh-CN" altLang="en-US" b="0" i="0" dirty="0">
                <a:solidFill>
                  <a:srgbClr val="333333"/>
                </a:solidFill>
                <a:effectLst/>
                <a:latin typeface="Arial" panose="020B0604020202020204" pitchFamily="34" charset="0"/>
              </a:rPr>
              <a:t>太赫兹</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以及增强的伴发三次谐波。我们也提出了一个统一的解释，这种极其广泛的电磁辐射产生。</a:t>
            </a: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32</a:t>
            </a:fld>
            <a:endParaRPr lang="zh-CN" altLang="en-US"/>
          </a:p>
        </p:txBody>
      </p:sp>
    </p:spTree>
    <p:extLst>
      <p:ext uri="{BB962C8B-B14F-4D97-AF65-F5344CB8AC3E}">
        <p14:creationId xmlns:p14="http://schemas.microsoft.com/office/powerpoint/2010/main" val="143552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33</a:t>
            </a:fld>
            <a:endParaRPr lang="zh-CN" altLang="en-US"/>
          </a:p>
        </p:txBody>
      </p:sp>
    </p:spTree>
    <p:extLst>
      <p:ext uri="{BB962C8B-B14F-4D97-AF65-F5344CB8AC3E}">
        <p14:creationId xmlns:p14="http://schemas.microsoft.com/office/powerpoint/2010/main" val="2364412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34</a:t>
            </a:fld>
            <a:endParaRPr lang="zh-CN" altLang="en-US"/>
          </a:p>
        </p:txBody>
      </p:sp>
    </p:spTree>
    <p:extLst>
      <p:ext uri="{BB962C8B-B14F-4D97-AF65-F5344CB8AC3E}">
        <p14:creationId xmlns:p14="http://schemas.microsoft.com/office/powerpoint/2010/main" val="2596589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en-US" altLang="zh-CN" b="0" i="0" dirty="0">
                <a:solidFill>
                  <a:srgbClr val="333333"/>
                </a:solidFill>
                <a:effectLst/>
                <a:latin typeface="Arial" panose="020B0604020202020204" pitchFamily="34" charset="0"/>
              </a:rPr>
              <a:t>2016 PRL</a:t>
            </a:r>
            <a:r>
              <a:rPr lang="zh-CN" altLang="en-US" b="0" i="0" dirty="0">
                <a:solidFill>
                  <a:srgbClr val="333333"/>
                </a:solidFill>
                <a:effectLst/>
                <a:latin typeface="Arial" panose="020B0604020202020204" pitchFamily="34" charset="0"/>
              </a:rPr>
              <a:t>：</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用相对论性激光驱动电子束穿越固体</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真空边界，证明了在太赫兹</a:t>
            </a:r>
            <a:r>
              <a:rPr lang="en-US" altLang="zh-CN" b="0" i="0" dirty="0">
                <a:solidFill>
                  <a:srgbClr val="333333"/>
                </a:solidFill>
                <a:effectLst/>
                <a:latin typeface="Arial" panose="020B0604020202020204" pitchFamily="34" charset="0"/>
              </a:rPr>
              <a:t>(THz)</a:t>
            </a:r>
            <a:r>
              <a:rPr lang="zh-CN" altLang="en-US" b="0" i="0" dirty="0">
                <a:solidFill>
                  <a:srgbClr val="333333"/>
                </a:solidFill>
                <a:effectLst/>
                <a:latin typeface="Arial" panose="020B0604020202020204" pitchFamily="34" charset="0"/>
              </a:rPr>
              <a:t>区域具有亚</a:t>
            </a:r>
            <a:r>
              <a:rPr lang="en-US" altLang="zh-CN" b="0" i="0" dirty="0" err="1">
                <a:solidFill>
                  <a:srgbClr val="333333"/>
                </a:solidFill>
                <a:effectLst/>
                <a:latin typeface="Arial" panose="020B0604020202020204" pitchFamily="34" charset="0"/>
              </a:rPr>
              <a:t>mj</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脉冲能量的相干跃迁辐射。利用有限质量箔片和层状金属塑性靶来验证辐射机理并表征辐射特性。观察到的太赫兹辐射作为目标参数的函数与跃迁辐射的形成区和衍射模型是一致的。粒子电池模拟也很好地再现了观察到的太赫兹辐射特性。目前的太赫兹跃迁辐射不仅可以作为一种潜在的桌面光能太赫兹源，而且可以作为一种新型的无创诊断方法用于激光</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等离子体相互作用中的快速电子产生和传输。</a:t>
            </a: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35</a:t>
            </a:fld>
            <a:endParaRPr lang="zh-CN" altLang="en-US"/>
          </a:p>
        </p:txBody>
      </p:sp>
    </p:spTree>
    <p:extLst>
      <p:ext uri="{BB962C8B-B14F-4D97-AF65-F5344CB8AC3E}">
        <p14:creationId xmlns:p14="http://schemas.microsoft.com/office/powerpoint/2010/main" val="1951598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en-US" altLang="zh-CN" sz="1800" dirty="0"/>
              <a:t>Transition radiation</a:t>
            </a:r>
            <a:r>
              <a:rPr lang="zh-CN" altLang="en-US" sz="1800" dirty="0"/>
              <a:t>，在很多介质交界面处都有。</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二阶非线性介质与线性介质的交界（打固体界面生成等离子体；类似均一极化</a:t>
            </a:r>
            <a:r>
              <a:rPr lang="en-US" altLang="zh-CN" sz="1800" b="0" i="0" u="none" strike="noStrike" dirty="0">
                <a:solidFill>
                  <a:srgbClr val="000000"/>
                </a:solidFill>
                <a:effectLst/>
                <a:latin typeface="等线" panose="02010600030101010101" pitchFamily="2" charset="-122"/>
                <a:ea typeface="等线" panose="02010600030101010101" pitchFamily="2" charset="-122"/>
              </a:rPr>
              <a:t>LN</a:t>
            </a:r>
            <a:r>
              <a:rPr lang="zh-CN" altLang="en-US" sz="1800" b="0" i="0" u="none" strike="noStrike" dirty="0">
                <a:solidFill>
                  <a:srgbClr val="000000"/>
                </a:solidFill>
                <a:effectLst/>
                <a:latin typeface="等线" panose="02010600030101010101" pitchFamily="2" charset="-122"/>
                <a:ea typeface="等线" panose="02010600030101010101" pitchFamily="2" charset="-122"/>
              </a:rPr>
              <a:t>两端面光整流，但只有一面）</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超强激光</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轰击固体靶，带电粒子从材料中渡越到空气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产生大角度、宽谱连续辐射</a:t>
            </a:r>
            <a:r>
              <a:rPr lang="zh-CN" altLang="en-US" dirty="0"/>
              <a:t> </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36</a:t>
            </a:fld>
            <a:endParaRPr lang="zh-CN" altLang="en-US"/>
          </a:p>
        </p:txBody>
      </p:sp>
    </p:spTree>
    <p:extLst>
      <p:ext uri="{BB962C8B-B14F-4D97-AF65-F5344CB8AC3E}">
        <p14:creationId xmlns:p14="http://schemas.microsoft.com/office/powerpoint/2010/main" val="1722450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en-US" altLang="zh-CN" dirty="0"/>
              <a:t>LAPCA large </a:t>
            </a:r>
            <a:r>
              <a:rPr lang="en-US" altLang="zh-CN" dirty="0" err="1"/>
              <a:t>Apenture</a:t>
            </a:r>
            <a:r>
              <a:rPr lang="en-US" altLang="zh-CN" dirty="0"/>
              <a:t> </a:t>
            </a:r>
            <a:r>
              <a:rPr lang="zh-CN" altLang="en-US" dirty="0"/>
              <a:t>大口径，在 </a:t>
            </a:r>
            <a:r>
              <a:rPr lang="en-US" altLang="zh-CN" dirty="0"/>
              <a:t>PCA </a:t>
            </a:r>
            <a:r>
              <a:rPr lang="zh-CN" altLang="en-US" dirty="0"/>
              <a:t>基础上发展出来的</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37</a:t>
            </a:fld>
            <a:endParaRPr lang="zh-CN" altLang="en-US"/>
          </a:p>
        </p:txBody>
      </p:sp>
    </p:spTree>
    <p:extLst>
      <p:ext uri="{BB962C8B-B14F-4D97-AF65-F5344CB8AC3E}">
        <p14:creationId xmlns:p14="http://schemas.microsoft.com/office/powerpoint/2010/main" val="1363341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半导体衬底上镀两根金属天线；天线偏压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飞秒脉冲</a:t>
            </a:r>
            <a:r>
              <a:rPr lang="zh-CN" altLang="en-US" dirty="0"/>
              <a:t>；</a:t>
            </a:r>
            <a:r>
              <a:rPr lang="zh-CN" altLang="en-US" sz="1800" b="0" i="0" u="none" strike="noStrike" dirty="0">
                <a:solidFill>
                  <a:srgbClr val="000000"/>
                </a:solidFill>
                <a:effectLst/>
                <a:latin typeface="等线" panose="02010600030101010101" pitchFamily="2" charset="-122"/>
                <a:ea typeface="等线" panose="02010600030101010101" pitchFamily="2" charset="-122"/>
              </a:rPr>
              <a:t>加速自由载流子</a:t>
            </a:r>
            <a:r>
              <a:rPr lang="zh-CN" altLang="en-US" dirty="0"/>
              <a:t>；</a:t>
            </a:r>
            <a:r>
              <a:rPr lang="zh-CN" altLang="en-US" sz="1800" b="0" i="0" u="none" strike="noStrike" dirty="0">
                <a:solidFill>
                  <a:srgbClr val="000000"/>
                </a:solidFill>
                <a:effectLst/>
                <a:latin typeface="等线" panose="02010600030101010101" pitchFamily="2" charset="-122"/>
                <a:ea typeface="等线" panose="02010600030101010101" pitchFamily="2" charset="-122"/>
              </a:rPr>
              <a:t>静电势能 → 电磁脉冲</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它可以做探测器，之后会介绍，但这里是作为源提及的。</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38</a:t>
            </a:fld>
            <a:endParaRPr lang="zh-CN" altLang="en-US"/>
          </a:p>
        </p:txBody>
      </p:sp>
    </p:spTree>
    <p:extLst>
      <p:ext uri="{BB962C8B-B14F-4D97-AF65-F5344CB8AC3E}">
        <p14:creationId xmlns:p14="http://schemas.microsoft.com/office/powerpoint/2010/main" val="484081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39</a:t>
            </a:fld>
            <a:endParaRPr lang="zh-CN" altLang="en-US"/>
          </a:p>
        </p:txBody>
      </p:sp>
    </p:spTree>
    <p:extLst>
      <p:ext uri="{BB962C8B-B14F-4D97-AF65-F5344CB8AC3E}">
        <p14:creationId xmlns:p14="http://schemas.microsoft.com/office/powerpoint/2010/main" val="221354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en-US" altLang="zh-CN" dirty="0"/>
              <a:t>THz </a:t>
            </a:r>
            <a:r>
              <a:rPr lang="zh-CN" altLang="en-US" dirty="0"/>
              <a:t>光源的强度、相应技术的缺点优点、其出处等</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4</a:t>
            </a:fld>
            <a:endParaRPr lang="zh-CN" altLang="en-US"/>
          </a:p>
        </p:txBody>
      </p:sp>
    </p:spTree>
    <p:extLst>
      <p:ext uri="{BB962C8B-B14F-4D97-AF65-F5344CB8AC3E}">
        <p14:creationId xmlns:p14="http://schemas.microsoft.com/office/powerpoint/2010/main" val="2273526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40</a:t>
            </a:fld>
            <a:endParaRPr lang="zh-CN" altLang="en-US"/>
          </a:p>
        </p:txBody>
      </p:sp>
    </p:spTree>
    <p:extLst>
      <p:ext uri="{BB962C8B-B14F-4D97-AF65-F5344CB8AC3E}">
        <p14:creationId xmlns:p14="http://schemas.microsoft.com/office/powerpoint/2010/main" val="1757841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电偶极辐射模型；半导体导带价带在与空气交界面会向下弯曲，导致电子往上移，空穴往下移，形成耗尽层，光生载流子在耗尽层的驱动下形成光生电流；窄禁带半导体的能带弯曲不严重，但电子迁移率、移动速度比空穴高很多，以至瞬态电子浓度梯度更大，丹伯尔场快速建立和弛豫。</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它们把太赫兹辐射归纳为半导体内的瞬态电流变化，在处理的时候可以用电偶极辐射模型来获得太赫兹频域电磁波的远场辐射表达式。 </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这一点 与 </a:t>
            </a:r>
            <a:r>
              <a:rPr lang="en-US" altLang="zh-CN" dirty="0"/>
              <a:t>OR </a:t>
            </a:r>
            <a:r>
              <a:rPr lang="zh-CN" altLang="en-US" dirty="0"/>
              <a:t>过程 也 异曲同工，但 限于材料为半导体，无法做相位匹配结构，就 无法辐射窄带 </a:t>
            </a:r>
            <a:r>
              <a:rPr lang="en-US" altLang="zh-CN" dirty="0"/>
              <a:t>THz</a:t>
            </a:r>
            <a:r>
              <a:rPr lang="zh-CN" altLang="en-US" dirty="0"/>
              <a:t>。</a:t>
            </a:r>
            <a:endParaRPr lang="en-US" altLang="zh-CN" dirty="0"/>
          </a:p>
          <a:p>
            <a:br>
              <a:rPr lang="en-US" altLang="zh-CN" dirty="0"/>
            </a:br>
            <a:r>
              <a:rPr lang="zh-CN" altLang="en-US" sz="1200" dirty="0">
                <a:latin typeface="黑体" panose="02010609060101010101" pitchFamily="49" charset="-122"/>
                <a:ea typeface="黑体" panose="02010609060101010101" pitchFamily="49" charset="-122"/>
              </a:rPr>
              <a:t>● 右图：</a:t>
            </a:r>
            <a:r>
              <a:rPr lang="zh-CN" altLang="en-US" dirty="0"/>
              <a:t>磁场可 </a:t>
            </a:r>
            <a:r>
              <a:rPr lang="en-US" altLang="zh-CN" dirty="0"/>
              <a:t>enhance </a:t>
            </a:r>
            <a:r>
              <a:rPr lang="zh-CN" altLang="en-US" dirty="0"/>
              <a:t>该过程。</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41</a:t>
            </a:fld>
            <a:endParaRPr lang="zh-CN" altLang="en-US"/>
          </a:p>
        </p:txBody>
      </p:sp>
    </p:spTree>
    <p:extLst>
      <p:ext uri="{BB962C8B-B14F-4D97-AF65-F5344CB8AC3E}">
        <p14:creationId xmlns:p14="http://schemas.microsoft.com/office/powerpoint/2010/main" val="134951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描绘了半导体内部的太赫兹辐射场，随着辐射方向的变化，辐射场的场强也不断地变化，随着辐射角（辐射方向与半导体表面法线的夹角）的增加，辐射场的强度也不断地增加，然而到 </a:t>
            </a:r>
            <a:r>
              <a:rPr lang="en-US" altLang="zh-CN" dirty="0"/>
              <a:t>16°</a:t>
            </a:r>
            <a:r>
              <a:rPr lang="zh-CN" altLang="en-US" dirty="0"/>
              <a:t>左右，辐射的太赫兹波在半导体内部发生了全反射，无法耦合到自由空间，这样发射角以外的大部分电磁辐射能量都被禁锢在半导体内部，辐射效率很低。当在半导体外增加磁场时，形成的电偶极子在磁场下产生偏转</a:t>
            </a:r>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42</a:t>
            </a:fld>
            <a:endParaRPr lang="zh-CN" altLang="en-US"/>
          </a:p>
        </p:txBody>
      </p:sp>
    </p:spTree>
    <p:extLst>
      <p:ext uri="{BB962C8B-B14F-4D97-AF65-F5344CB8AC3E}">
        <p14:creationId xmlns:p14="http://schemas.microsoft.com/office/powerpoint/2010/main" val="24228333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就像受激吸收系数与受激辐射系数成正比</a:t>
            </a:r>
            <a:endParaRPr lang="en-US" altLang="zh-CN" b="0" i="0" dirty="0">
              <a:solidFill>
                <a:srgbClr val="2E3033"/>
              </a:solidFill>
              <a:effectLst/>
              <a:latin typeface="Arial" panose="020B0604020202020204" pitchFamily="34" charset="0"/>
            </a:endParaRPr>
          </a:p>
          <a:p>
            <a:r>
              <a:rPr lang="zh-CN" altLang="en-US" sz="1200" dirty="0">
                <a:latin typeface="黑体" panose="02010609060101010101" pitchFamily="49" charset="-122"/>
                <a:ea typeface="黑体" panose="02010609060101010101" pitchFamily="49" charset="-122"/>
              </a:rPr>
              <a:t>●  </a:t>
            </a:r>
            <a:r>
              <a:rPr lang="en-US" altLang="zh-CN" b="0" i="0" dirty="0">
                <a:solidFill>
                  <a:srgbClr val="2E3033"/>
                </a:solidFill>
                <a:effectLst/>
                <a:latin typeface="Arial" panose="020B0604020202020204" pitchFamily="34" charset="0"/>
              </a:rPr>
              <a:t>THz </a:t>
            </a:r>
            <a:r>
              <a:rPr lang="zh-CN" altLang="en-US" b="0" i="0" dirty="0">
                <a:solidFill>
                  <a:srgbClr val="2E3033"/>
                </a:solidFill>
                <a:effectLst/>
                <a:latin typeface="Arial" panose="020B0604020202020204" pitchFamily="34" charset="0"/>
              </a:rPr>
              <a:t>能量 正比于 泵浦能量；一定范围内正相关于 持续时间（</a:t>
            </a:r>
            <a:r>
              <a:rPr lang="en-US" altLang="zh-CN" b="0" i="0" dirty="0">
                <a:solidFill>
                  <a:srgbClr val="2E3033"/>
                </a:solidFill>
                <a:effectLst/>
                <a:latin typeface="Arial" panose="020B0604020202020204" pitchFamily="34" charset="0"/>
              </a:rPr>
              <a:t>+-GDD</a:t>
            </a:r>
            <a:r>
              <a:rPr lang="zh-CN" altLang="en-US" b="0" i="0" dirty="0">
                <a:solidFill>
                  <a:srgbClr val="2E3033"/>
                </a:solidFill>
                <a:effectLst/>
                <a:latin typeface="Arial" panose="020B0604020202020204" pitchFamily="34" charset="0"/>
              </a:rPr>
              <a:t>）</a:t>
            </a:r>
            <a:endParaRPr lang="en-US" altLang="zh-CN" b="0" i="0" dirty="0">
              <a:solidFill>
                <a:srgbClr val="2E3033"/>
              </a:solidFill>
              <a:effectLst/>
              <a:latin typeface="Arial" panose="020B0604020202020204" pitchFamily="34" charset="0"/>
            </a:endParaRPr>
          </a:p>
          <a:p>
            <a:r>
              <a:rPr lang="zh-CN" altLang="en-US" sz="1200" dirty="0">
                <a:latin typeface="黑体" panose="02010609060101010101" pitchFamily="49" charset="-122"/>
                <a:ea typeface="黑体" panose="02010609060101010101" pitchFamily="49" charset="-122"/>
              </a:rPr>
              <a:t>●  </a:t>
            </a:r>
            <a:r>
              <a:rPr lang="en-US" altLang="zh-CN" b="0" i="0" dirty="0">
                <a:solidFill>
                  <a:srgbClr val="2E3033"/>
                </a:solidFill>
                <a:effectLst/>
                <a:latin typeface="Arial" panose="020B0604020202020204" pitchFamily="34" charset="0"/>
              </a:rPr>
              <a:t>2017 APL</a:t>
            </a:r>
            <a:r>
              <a:rPr lang="zh-CN" altLang="en-US" b="0" i="0" dirty="0">
                <a:solidFill>
                  <a:srgbClr val="2E3033"/>
                </a:solidFill>
                <a:effectLst/>
                <a:latin typeface="Arial" panose="020B0604020202020204" pitchFamily="34" charset="0"/>
              </a:rPr>
              <a:t>：</a:t>
            </a:r>
            <a:endParaRPr lang="en-US" altLang="zh-CN" b="0" i="0" dirty="0">
              <a:solidFill>
                <a:srgbClr val="2E3033"/>
              </a:solidFill>
              <a:effectLst/>
              <a:latin typeface="Arial" panose="020B0604020202020204" pitchFamily="34" charset="0"/>
            </a:endParaRPr>
          </a:p>
          <a:p>
            <a:r>
              <a:rPr lang="zh-CN" altLang="en-US" b="0" i="0" dirty="0">
                <a:solidFill>
                  <a:srgbClr val="2E3033"/>
                </a:solidFill>
                <a:effectLst/>
                <a:latin typeface="Arial" panose="020B0604020202020204" pitchFamily="34" charset="0"/>
              </a:rPr>
              <a:t>散装液态水在太赫兹</a:t>
            </a:r>
            <a:r>
              <a:rPr lang="en-US" altLang="zh-CN" b="0" i="0" dirty="0">
                <a:solidFill>
                  <a:srgbClr val="2E3033"/>
                </a:solidFill>
                <a:effectLst/>
                <a:latin typeface="Arial" panose="020B0604020202020204" pitchFamily="34" charset="0"/>
              </a:rPr>
              <a:t>(THz)</a:t>
            </a:r>
            <a:r>
              <a:rPr lang="zh-CN" altLang="en-US" b="0" i="0" dirty="0">
                <a:solidFill>
                  <a:srgbClr val="2E3033"/>
                </a:solidFill>
                <a:effectLst/>
                <a:latin typeface="Arial" panose="020B0604020202020204" pitchFamily="34" charset="0"/>
              </a:rPr>
              <a:t>频率范围内是一种强大的吸收体，由于液态水历来被认为是太赫兹辐射的来源。在这里，我们通过实验证明了飞秒激光脉冲激发液态水产生宽频带太赫兹波。我们的测量揭示了太赫兹场对水膜和激光束焦点之间的相对位置的临界依赖性。与单色光学空气等离子体的太赫兹辐射相比，液态水的太赫兹辐射具有明显的特性。</a:t>
            </a:r>
            <a:endParaRPr lang="en-US" altLang="zh-CN" b="0" i="0" dirty="0">
              <a:solidFill>
                <a:srgbClr val="2E3033"/>
              </a:solidFill>
              <a:effectLst/>
              <a:latin typeface="Arial"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43</a:t>
            </a:fld>
            <a:endParaRPr lang="zh-CN" altLang="en-US"/>
          </a:p>
        </p:txBody>
      </p:sp>
    </p:spTree>
    <p:extLst>
      <p:ext uri="{BB962C8B-B14F-4D97-AF65-F5344CB8AC3E}">
        <p14:creationId xmlns:p14="http://schemas.microsoft.com/office/powerpoint/2010/main" val="1606434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44</a:t>
            </a:fld>
            <a:endParaRPr lang="zh-CN" altLang="en-US"/>
          </a:p>
        </p:txBody>
      </p:sp>
    </p:spTree>
    <p:extLst>
      <p:ext uri="{BB962C8B-B14F-4D97-AF65-F5344CB8AC3E}">
        <p14:creationId xmlns:p14="http://schemas.microsoft.com/office/powerpoint/2010/main" val="1869697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原理：逆自旋霍尔效应：瞬态光电场 → 电子流 → 流经铁磁层 → 自旋流</a:t>
            </a:r>
            <a:r>
              <a:rPr lang="en-US" altLang="zh-CN" dirty="0"/>
              <a:t>×</a:t>
            </a:r>
            <a:r>
              <a:rPr lang="zh-CN" altLang="en-US" dirty="0"/>
              <a:t>自旋极化矢量 → 自旋电子流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以 光电子学 为例的 宽带 </a:t>
            </a:r>
            <a:r>
              <a:rPr lang="en-US" altLang="zh-CN" dirty="0" err="1"/>
              <a:t>thz</a:t>
            </a:r>
            <a:r>
              <a:rPr lang="en-US" altLang="zh-CN" dirty="0"/>
              <a:t> </a:t>
            </a:r>
            <a:r>
              <a:rPr lang="zh-CN" altLang="en-US" dirty="0"/>
              <a:t>辐射 以最近 公众号 上 刊登的 三篇 文章为典型。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其中之二 均是 基于 磁性纳米金属薄膜 的  二维 拓扑 材料 ，的 自旋辐射源。</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45</a:t>
            </a:fld>
            <a:endParaRPr lang="zh-CN" altLang="en-US"/>
          </a:p>
        </p:txBody>
      </p:sp>
    </p:spTree>
    <p:extLst>
      <p:ext uri="{BB962C8B-B14F-4D97-AF65-F5344CB8AC3E}">
        <p14:creationId xmlns:p14="http://schemas.microsoft.com/office/powerpoint/2010/main" val="779379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一是 前天的 </a:t>
            </a:r>
            <a:r>
              <a:rPr lang="zh-CN" altLang="en-US" b="1" i="0" dirty="0">
                <a:solidFill>
                  <a:srgbClr val="333333"/>
                </a:solidFill>
                <a:effectLst/>
                <a:latin typeface="+mn-lt"/>
              </a:rPr>
              <a:t>新型拓扑材料中实现自旋太赫兹辐射</a:t>
            </a:r>
            <a:endParaRPr lang="en-US" altLang="zh-CN" dirty="0">
              <a:latin typeface="+mn-lt"/>
            </a:endParaRPr>
          </a:p>
          <a:p>
            <a:pPr algn="just"/>
            <a:r>
              <a:rPr lang="zh-CN" altLang="en-US" b="1" i="0" dirty="0">
                <a:solidFill>
                  <a:srgbClr val="333333"/>
                </a:solidFill>
                <a:effectLst/>
                <a:latin typeface="+mn-lt"/>
              </a:rPr>
              <a:t>国防科技大学江天研究员团队</a:t>
            </a:r>
            <a:r>
              <a:rPr lang="zh-CN" altLang="en-US" b="0" i="0" dirty="0">
                <a:solidFill>
                  <a:srgbClr val="333333"/>
                </a:solidFill>
                <a:effectLst/>
                <a:latin typeface="+mj-lt"/>
              </a:rPr>
              <a:t>采用飞秒激光泵浦</a:t>
            </a:r>
            <a:r>
              <a:rPr lang="en-US" altLang="zh-CN" b="0" i="0" dirty="0">
                <a:solidFill>
                  <a:srgbClr val="333333"/>
                </a:solidFill>
                <a:effectLst/>
                <a:latin typeface="+mj-lt"/>
              </a:rPr>
              <a:t>Nodal-line</a:t>
            </a:r>
            <a:r>
              <a:rPr lang="zh-CN" altLang="en-US" b="0" i="0" dirty="0">
                <a:solidFill>
                  <a:srgbClr val="333333"/>
                </a:solidFill>
                <a:effectLst/>
                <a:latin typeface="+mj-lt"/>
              </a:rPr>
              <a:t>半金属候选材料</a:t>
            </a:r>
            <a:r>
              <a:rPr lang="en-US" altLang="zh-CN" b="0" i="0" dirty="0">
                <a:solidFill>
                  <a:srgbClr val="333333"/>
                </a:solidFill>
                <a:effectLst/>
                <a:latin typeface="+mj-lt"/>
                <a:ea typeface="微软雅黑" panose="020B0503020204020204" pitchFamily="34" charset="-122"/>
              </a:rPr>
              <a:t>Mg3Bi2</a:t>
            </a:r>
            <a:r>
              <a:rPr lang="zh-CN" altLang="en-US" b="0" i="0" dirty="0">
                <a:solidFill>
                  <a:srgbClr val="333333"/>
                </a:solidFill>
                <a:effectLst/>
                <a:latin typeface="+mj-lt"/>
              </a:rPr>
              <a:t>单晶薄膜，利用电子的自旋特性，成功实现了基于新型拓扑材料的圆偏振太赫兹辐射。通过对太赫兹脉冲峰值信号进行处理，该团队发现太赫兹辐射主要来源于圆偏光伏效应导致的自旋相关光电流以及线偏光伏效应产生的自旋无关光电流。</a:t>
            </a:r>
          </a:p>
          <a:p>
            <a:r>
              <a:rPr lang="zh-CN" altLang="en-US" dirty="0">
                <a:latin typeface="+mj-lt"/>
              </a:rPr>
              <a:t>在这个工作中</a:t>
            </a:r>
            <a:r>
              <a:rPr lang="zh-CN" altLang="en-US" dirty="0">
                <a:latin typeface="+mn-lt"/>
              </a:rPr>
              <a:t>，利用泵浦激光的偏振态、激光功率以及样品的方位角，研究人员实现了对太赫兹辐射的偏振及强度操控。</a:t>
            </a:r>
            <a:endParaRPr lang="en-US" altLang="zh-CN" dirty="0">
              <a:latin typeface="+mn-lt"/>
            </a:endParaRPr>
          </a:p>
          <a:p>
            <a:endParaRPr lang="en-US" altLang="zh-CN"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latin typeface="+mn-lt"/>
              </a:rPr>
              <a:t>二是 一个月前的 </a:t>
            </a:r>
            <a:r>
              <a:rPr lang="zh-CN" altLang="en-US" b="1" i="0" dirty="0">
                <a:solidFill>
                  <a:srgbClr val="333333"/>
                </a:solidFill>
                <a:effectLst/>
                <a:latin typeface="+mn-lt"/>
              </a:rPr>
              <a:t>拓扑材料成就太赫兹偏振调谐新机遇</a:t>
            </a:r>
          </a:p>
          <a:p>
            <a:r>
              <a:rPr lang="zh-CN" altLang="en-US" b="1" i="0" dirty="0">
                <a:solidFill>
                  <a:srgbClr val="555555"/>
                </a:solidFill>
                <a:effectLst/>
                <a:latin typeface="+mn-lt"/>
              </a:rPr>
              <a:t>北京航空航天大学吴晓君课题组</a:t>
            </a:r>
            <a:r>
              <a:rPr lang="zh-CN" altLang="en-US" b="0" i="0" dirty="0">
                <a:solidFill>
                  <a:srgbClr val="555555"/>
                </a:solidFill>
                <a:effectLst/>
                <a:latin typeface="+mn-lt"/>
              </a:rPr>
              <a:t>以如何在太赫兹发射源处产生宽带圆偏振太赫兹辐射、如何实现太赫兹偏振特性的任意调控为研究出发点，采用飞秒激光泵浦三维拓扑绝缘体</a:t>
            </a:r>
            <a:r>
              <a:rPr lang="en-US" altLang="zh-CN" b="0" i="0" dirty="0">
                <a:solidFill>
                  <a:srgbClr val="555555"/>
                </a:solidFill>
                <a:effectLst/>
                <a:latin typeface="+mn-lt"/>
              </a:rPr>
              <a:t>Bi</a:t>
            </a:r>
            <a:r>
              <a:rPr lang="en-US" altLang="zh-CN" b="0" i="0" baseline="-25000" dirty="0">
                <a:solidFill>
                  <a:srgbClr val="555555"/>
                </a:solidFill>
                <a:effectLst/>
                <a:latin typeface="+mn-lt"/>
                <a:ea typeface="微软雅黑" panose="020B0503020204020204" pitchFamily="34" charset="-122"/>
              </a:rPr>
              <a:t>2</a:t>
            </a:r>
            <a:r>
              <a:rPr lang="en-US" altLang="zh-CN" b="0" i="0" dirty="0">
                <a:solidFill>
                  <a:srgbClr val="555555"/>
                </a:solidFill>
                <a:effectLst/>
                <a:latin typeface="+mn-lt"/>
              </a:rPr>
              <a:t>Te</a:t>
            </a:r>
            <a:r>
              <a:rPr lang="en-US" altLang="zh-CN" b="0" i="0" baseline="-25000" dirty="0">
                <a:solidFill>
                  <a:srgbClr val="121212"/>
                </a:solidFill>
                <a:effectLst/>
                <a:latin typeface="+mn-lt"/>
                <a:ea typeface="微软雅黑" panose="020B0503020204020204" pitchFamily="34" charset="-122"/>
              </a:rPr>
              <a:t>3</a:t>
            </a:r>
            <a:r>
              <a:rPr lang="zh-CN" altLang="en-US" b="0" i="0" dirty="0">
                <a:solidFill>
                  <a:srgbClr val="555555"/>
                </a:solidFill>
                <a:effectLst/>
                <a:latin typeface="+mn-lt"/>
              </a:rPr>
              <a:t>单晶薄膜，利用电子的自旋特性，成功实现了基于拓扑绝缘体的宽带圆偏振太赫兹辐射。通过调控泵浦激光的偏振态和样品的方位角，实现了对太赫兹辐射的椭圆率、手性和主轴方向的任意操控。</a:t>
            </a:r>
            <a:endParaRPr lang="en-US" altLang="zh-CN" dirty="0">
              <a:latin typeface="+mn-lt"/>
            </a:endParaRPr>
          </a:p>
          <a:p>
            <a:endParaRPr lang="en-US" altLang="zh-CN" dirty="0">
              <a:latin typeface="+mj-lt"/>
            </a:endParaRPr>
          </a:p>
          <a:p>
            <a:endParaRPr lang="en-US" altLang="zh-CN" dirty="0">
              <a:latin typeface="+mj-lt"/>
            </a:endParaRPr>
          </a:p>
          <a:p>
            <a:endParaRPr lang="zh-CN" altLang="en-US" dirty="0">
              <a:latin typeface="+mj-lt"/>
            </a:endParaRP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46</a:t>
            </a:fld>
            <a:endParaRPr lang="zh-CN" altLang="en-US"/>
          </a:p>
        </p:txBody>
      </p:sp>
    </p:spTree>
    <p:extLst>
      <p:ext uri="{BB962C8B-B14F-4D97-AF65-F5344CB8AC3E}">
        <p14:creationId xmlns:p14="http://schemas.microsoft.com/office/powerpoint/2010/main" val="4182128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还有就是一周前，李贵新老师的 </a:t>
            </a:r>
            <a:r>
              <a:rPr lang="zh-CN" altLang="en-US" b="0" i="0" dirty="0">
                <a:solidFill>
                  <a:srgbClr val="000000"/>
                </a:solidFill>
                <a:effectLst/>
                <a:latin typeface="楷体" panose="02010609060101010101" pitchFamily="49" charset="-122"/>
                <a:ea typeface="楷体" panose="02010609060101010101" pitchFamily="49" charset="-122"/>
              </a:rPr>
              <a:t>基于几何相位</a:t>
            </a:r>
            <a:r>
              <a:rPr lang="en-US" altLang="zh-CN" b="0" i="0" dirty="0">
                <a:solidFill>
                  <a:srgbClr val="000000"/>
                </a:solidFill>
                <a:effectLst/>
                <a:latin typeface="Times New Roman" panose="02020603050405020304" pitchFamily="18" charset="0"/>
              </a:rPr>
              <a:t>(P-B phase) </a:t>
            </a:r>
            <a:r>
              <a:rPr lang="zh-CN" altLang="en-US" b="0" i="0" dirty="0">
                <a:solidFill>
                  <a:srgbClr val="000000"/>
                </a:solidFill>
                <a:effectLst/>
                <a:latin typeface="楷体" panose="02010609060101010101" pitchFamily="49" charset="-122"/>
                <a:ea typeface="楷体" panose="02010609060101010101" pitchFamily="49" charset="-122"/>
              </a:rPr>
              <a:t>的非线性超构表面太赫兹辐射源</a:t>
            </a:r>
            <a:endParaRPr lang="en-US" altLang="zh-CN" b="0" i="0" dirty="0">
              <a:solidFill>
                <a:srgbClr val="000000"/>
              </a:solidFill>
              <a:effectLst/>
              <a:latin typeface="楷体" panose="02010609060101010101" pitchFamily="49" charset="-122"/>
              <a:ea typeface="楷体" panose="02010609060101010101" pitchFamily="49" charset="-122"/>
            </a:endParaRPr>
          </a:p>
          <a:p>
            <a:endParaRPr lang="en-US" altLang="zh-CN" b="0" i="0" dirty="0">
              <a:solidFill>
                <a:srgbClr val="000000"/>
              </a:solidFill>
              <a:effectLst/>
              <a:latin typeface="楷体" panose="02010609060101010101" pitchFamily="49" charset="-122"/>
              <a:ea typeface="楷体" panose="02010609060101010101" pitchFamily="49" charset="-122"/>
            </a:endParaRPr>
          </a:p>
          <a:p>
            <a:r>
              <a:rPr lang="zh-CN" altLang="en-US" sz="1200" dirty="0">
                <a:latin typeface="黑体" panose="02010609060101010101" pitchFamily="49" charset="-122"/>
                <a:ea typeface="黑体" panose="02010609060101010101" pitchFamily="49" charset="-122"/>
              </a:rPr>
              <a:t>● </a:t>
            </a:r>
            <a:r>
              <a:rPr lang="zh-CN" altLang="en-US" b="0" i="0" dirty="0">
                <a:solidFill>
                  <a:srgbClr val="000000"/>
                </a:solidFill>
                <a:effectLst/>
                <a:latin typeface="楷体" panose="02010609060101010101" pitchFamily="49" charset="-122"/>
                <a:ea typeface="楷体" panose="02010609060101010101" pitchFamily="49" charset="-122"/>
              </a:rPr>
              <a:t>泵浦光的两个自旋态的相互作用对于在等离基元超构表面上产生和操纵宽带太赫兹波辐射至关重要，从而使我们可直接在太赫兹光源上对太赫兹波的偏振和相位进行灵活的调控。只需更改泵浦飞秒脉冲的极化状态，就可以精确地控制单周期太赫兹脉冲的偏振态。通过使用相位梯度非线性超构表面，可以在空域中分离生成的宽带太赫兹波的自旋状态。我们通过设计空间变化的超构表面，实现了时域范畴下太赫兹辐射波的偏振态变化（从一个圆偏振变为线偏振态再变成相反的圆偏振）。最后，我们验证了基于几何相位的非线性超构表面太赫兹源在圆二向色性光谱学中的应用。</a:t>
            </a:r>
            <a:endParaRPr lang="en-US" altLang="zh-CN" b="0" i="0" dirty="0">
              <a:solidFill>
                <a:srgbClr val="000000"/>
              </a:solidFill>
              <a:effectLst/>
              <a:latin typeface="楷体" panose="02010609060101010101" pitchFamily="49" charset="-122"/>
              <a:ea typeface="楷体" panose="02010609060101010101" pitchFamily="49" charset="-122"/>
            </a:endParaRPr>
          </a:p>
          <a:p>
            <a:endParaRPr lang="en-US" altLang="zh-CN" b="0" i="0" dirty="0">
              <a:solidFill>
                <a:srgbClr val="000000"/>
              </a:solidFill>
              <a:effectLst/>
              <a:latin typeface="楷体" panose="02010609060101010101" pitchFamily="49" charset="-122"/>
              <a:ea typeface="楷体" panose="02010609060101010101" pitchFamily="49" charset="-122"/>
            </a:endParaRPr>
          </a:p>
          <a:p>
            <a:r>
              <a:rPr lang="zh-CN" altLang="en-US" b="0" i="0" dirty="0">
                <a:solidFill>
                  <a:srgbClr val="000000"/>
                </a:solidFill>
                <a:effectLst/>
                <a:latin typeface="楷体" panose="02010609060101010101" pitchFamily="49" charset="-122"/>
                <a:ea typeface="楷体" panose="02010609060101010101" pitchFamily="49" charset="-122"/>
              </a:rPr>
              <a:t>三者都涉及圆偏振</a:t>
            </a:r>
            <a:r>
              <a:rPr lang="en-US" altLang="zh-CN" b="0" i="0" dirty="0">
                <a:solidFill>
                  <a:srgbClr val="000000"/>
                </a:solidFill>
                <a:effectLst/>
                <a:latin typeface="楷体" panose="02010609060101010101" pitchFamily="49" charset="-122"/>
                <a:ea typeface="楷体" panose="02010609060101010101" pitchFamily="49" charset="-122"/>
              </a:rPr>
              <a:t>…</a:t>
            </a:r>
            <a:r>
              <a:rPr lang="zh-CN" altLang="en-US" b="0" i="0" dirty="0">
                <a:solidFill>
                  <a:srgbClr val="000000"/>
                </a:solidFill>
                <a:effectLst/>
                <a:latin typeface="楷体" panose="02010609060101010101" pitchFamily="49" charset="-122"/>
                <a:ea typeface="楷体" panose="02010609060101010101" pitchFamily="49" charset="-122"/>
              </a:rPr>
              <a:t>自旋电流嘛</a:t>
            </a:r>
            <a:r>
              <a:rPr lang="en-US" altLang="zh-CN" b="0" i="0" dirty="0">
                <a:solidFill>
                  <a:srgbClr val="000000"/>
                </a:solidFill>
                <a:effectLst/>
                <a:latin typeface="楷体" panose="02010609060101010101" pitchFamily="49" charset="-122"/>
                <a:ea typeface="楷体"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47</a:t>
            </a:fld>
            <a:endParaRPr lang="zh-CN" altLang="en-US"/>
          </a:p>
        </p:txBody>
      </p:sp>
    </p:spTree>
    <p:extLst>
      <p:ext uri="{BB962C8B-B14F-4D97-AF65-F5344CB8AC3E}">
        <p14:creationId xmlns:p14="http://schemas.microsoft.com/office/powerpoint/2010/main" val="559434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但不管是 磁性纳米金属薄膜 还是 金原子超表面，都无法实现高效相位匹配，也就无法辐射窄带 </a:t>
            </a:r>
            <a:r>
              <a:rPr lang="en-US" altLang="zh-CN" dirty="0"/>
              <a:t>THz</a:t>
            </a:r>
            <a:r>
              <a:rPr lang="zh-CN" altLang="en-US" dirty="0"/>
              <a:t>；而我们既可做宽带、窄带匹配，又可同时做时域、空域整形，所以这点上是有天然优势的；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现在我们开始关心窄带 </a:t>
            </a:r>
            <a:r>
              <a:rPr lang="en-US" altLang="zh-CN" dirty="0" err="1"/>
              <a:t>thz</a:t>
            </a:r>
            <a:r>
              <a:rPr lang="en-US" altLang="zh-CN" dirty="0"/>
              <a:t> </a:t>
            </a:r>
            <a:r>
              <a:rPr lang="zh-CN" altLang="en-US" dirty="0"/>
              <a:t>辐射源，先看看 差频过程，级联差频功率强，且这个有用波导做的，还提出了 有意思的 </a:t>
            </a:r>
            <a:r>
              <a:rPr lang="en-US" altLang="zh-CN" dirty="0"/>
              <a:t>OR </a:t>
            </a:r>
            <a:r>
              <a:rPr lang="zh-CN" altLang="en-US" dirty="0"/>
              <a:t>可以借鉴的 一些思路。</a:t>
            </a: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48</a:t>
            </a:fld>
            <a:endParaRPr lang="zh-CN" altLang="en-US"/>
          </a:p>
        </p:txBody>
      </p:sp>
    </p:spTree>
    <p:extLst>
      <p:ext uri="{BB962C8B-B14F-4D97-AF65-F5344CB8AC3E}">
        <p14:creationId xmlns:p14="http://schemas.microsoft.com/office/powerpoint/2010/main" val="4011212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en-US" altLang="zh-CN" b="0" i="0" dirty="0">
                <a:solidFill>
                  <a:srgbClr val="4A90E2"/>
                </a:solidFill>
                <a:effectLst/>
                <a:latin typeface="Arial" panose="020B0604020202020204" pitchFamily="34" charset="0"/>
              </a:rPr>
              <a:t>2020 OL</a:t>
            </a:r>
            <a:r>
              <a:rPr lang="zh-CN" altLang="en-US" b="0" i="0" dirty="0">
                <a:solidFill>
                  <a:srgbClr val="4A90E2"/>
                </a:solidFill>
                <a:effectLst/>
                <a:latin typeface="Arial" panose="020B0604020202020204" pitchFamily="34" charset="0"/>
              </a:rPr>
              <a:t>：</a:t>
            </a:r>
            <a:endParaRPr lang="en-US" altLang="zh-CN" b="0" i="0" dirty="0">
              <a:solidFill>
                <a:srgbClr val="4A90E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A90E2"/>
                </a:solidFill>
                <a:effectLst/>
                <a:latin typeface="Arial" panose="020B0604020202020204" pitchFamily="34" charset="0"/>
              </a:rPr>
              <a:t>在</a:t>
            </a:r>
            <a:r>
              <a:rPr lang="en-US" altLang="zh-CN" b="0" i="0" dirty="0">
                <a:solidFill>
                  <a:srgbClr val="4A90E2"/>
                </a:solidFill>
                <a:effectLst/>
                <a:latin typeface="Arial" panose="020B0604020202020204" pitchFamily="34" charset="0"/>
              </a:rPr>
              <a:t>sio2 - linbo3 -air</a:t>
            </a:r>
            <a:r>
              <a:rPr lang="zh-CN" altLang="en-US" b="0" i="0" dirty="0">
                <a:solidFill>
                  <a:srgbClr val="4A90E2"/>
                </a:solidFill>
                <a:effectLst/>
                <a:latin typeface="Arial" panose="020B0604020202020204" pitchFamily="34" charset="0"/>
              </a:rPr>
              <a:t>平面波导中采用后向差频产生过程，通过模态相位匹配产生窄带太赫兹辐射。</a:t>
            </a:r>
            <a:r>
              <a:rPr lang="zh-CN" altLang="en-US" b="0" i="0" dirty="0">
                <a:solidFill>
                  <a:srgbClr val="333333"/>
                </a:solidFill>
                <a:effectLst/>
                <a:latin typeface="Arial" panose="020B0604020202020204" pitchFamily="34" charset="0"/>
              </a:rPr>
              <a:t>选择</a:t>
            </a:r>
            <a:r>
              <a:rPr lang="en-US" altLang="zh-CN" b="0" i="0" dirty="0">
                <a:solidFill>
                  <a:srgbClr val="333333"/>
                </a:solidFill>
                <a:effectLst/>
                <a:latin typeface="Arial" panose="020B0604020202020204" pitchFamily="34" charset="0"/>
              </a:rPr>
              <a:t>TM 0</a:t>
            </a:r>
            <a:r>
              <a:rPr lang="zh-CN" altLang="en-US" b="0" i="0" dirty="0">
                <a:solidFill>
                  <a:srgbClr val="333333"/>
                </a:solidFill>
                <a:effectLst/>
                <a:latin typeface="Arial" panose="020B0604020202020204" pitchFamily="34" charset="0"/>
              </a:rPr>
              <a:t>泵浦模式、</a:t>
            </a:r>
            <a:r>
              <a:rPr lang="en-US" altLang="zh-CN" b="0" i="0" dirty="0">
                <a:solidFill>
                  <a:srgbClr val="333333"/>
                </a:solidFill>
                <a:effectLst/>
                <a:latin typeface="Arial" panose="020B0604020202020204" pitchFamily="34" charset="0"/>
              </a:rPr>
              <a:t>te0</a:t>
            </a:r>
            <a:r>
              <a:rPr lang="zh-CN" altLang="en-US" b="0" i="0" dirty="0">
                <a:solidFill>
                  <a:srgbClr val="333333"/>
                </a:solidFill>
                <a:effectLst/>
                <a:latin typeface="Arial" panose="020B0604020202020204" pitchFamily="34" charset="0"/>
              </a:rPr>
              <a:t>信号模式、</a:t>
            </a:r>
            <a:r>
              <a:rPr lang="en-US" altLang="zh-CN" b="0" i="0" dirty="0">
                <a:solidFill>
                  <a:srgbClr val="333333"/>
                </a:solidFill>
                <a:effectLst/>
                <a:latin typeface="Arial" panose="020B0604020202020204" pitchFamily="34" charset="0"/>
              </a:rPr>
              <a:t>te0</a:t>
            </a:r>
            <a:r>
              <a:rPr lang="zh-CN" altLang="en-US" b="0" i="0" dirty="0">
                <a:solidFill>
                  <a:srgbClr val="333333"/>
                </a:solidFill>
                <a:effectLst/>
                <a:latin typeface="Arial" panose="020B0604020202020204" pitchFamily="34" charset="0"/>
              </a:rPr>
              <a:t>或</a:t>
            </a:r>
            <a:r>
              <a:rPr lang="en-US" altLang="zh-CN" b="0" i="0" dirty="0">
                <a:solidFill>
                  <a:srgbClr val="333333"/>
                </a:solidFill>
                <a:effectLst/>
                <a:latin typeface="Arial" panose="020B0604020202020204" pitchFamily="34" charset="0"/>
              </a:rPr>
              <a:t>te2</a:t>
            </a:r>
            <a:r>
              <a:rPr lang="zh-CN" altLang="en-US" b="0" i="0" dirty="0">
                <a:solidFill>
                  <a:srgbClr val="333333"/>
                </a:solidFill>
                <a:effectLst/>
                <a:latin typeface="Arial" panose="020B0604020202020204" pitchFamily="34" charset="0"/>
              </a:rPr>
              <a:t>空闲模式来满足后向差频产生的相位匹配条件，从而允许窄带</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即</a:t>
            </a:r>
            <a:r>
              <a:rPr lang="en-US" altLang="zh-CN" b="0" i="0" dirty="0">
                <a:solidFill>
                  <a:srgbClr val="333333"/>
                </a:solidFill>
                <a:effectLst/>
                <a:latin typeface="Arial" panose="020B0604020202020204" pitchFamily="34" charset="0"/>
              </a:rPr>
              <a:t>&amp;</a:t>
            </a:r>
            <a:r>
              <a:rPr lang="en-US" altLang="zh-CN" b="0" i="0" dirty="0" err="1">
                <a:solidFill>
                  <a:srgbClr val="333333"/>
                </a:solidFill>
                <a:effectLst/>
                <a:latin typeface="Arial" panose="020B0604020202020204" pitchFamily="34" charset="0"/>
              </a:rPr>
              <a:t>lt</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在</a:t>
            </a:r>
            <a:r>
              <a:rPr lang="en-US" altLang="zh-CN" b="0" i="0" dirty="0">
                <a:solidFill>
                  <a:srgbClr val="333333"/>
                </a:solidFill>
                <a:effectLst/>
                <a:latin typeface="Arial" panose="020B0604020202020204" pitchFamily="34" charset="0"/>
              </a:rPr>
              <a:t>2.4 ~ 3.2 THz</a:t>
            </a:r>
            <a:r>
              <a:rPr lang="zh-CN" altLang="en-US" b="0" i="0" dirty="0">
                <a:solidFill>
                  <a:srgbClr val="333333"/>
                </a:solidFill>
                <a:effectLst/>
                <a:latin typeface="Arial" panose="020B0604020202020204" pitchFamily="34" charset="0"/>
              </a:rPr>
              <a:t>的光谱范围内产生太赫兹辐射。迄今为止，这是第一个通过模态相位匹配后向差频产生过程在波导中产生太赫兹辐射的研究</a:t>
            </a:r>
            <a:r>
              <a:rPr lang="zh-CN" altLang="en-US" b="0" i="0" dirty="0">
                <a:solidFill>
                  <a:srgbClr val="4A90E2"/>
                </a:solidFill>
                <a:effectLst/>
                <a:latin typeface="Arial" panose="020B0604020202020204" pitchFamily="34" charset="0"/>
              </a:rPr>
              <a:t>。</a:t>
            </a:r>
            <a:endParaRPr lang="en-US" altLang="zh-CN" b="0" i="0" dirty="0">
              <a:solidFill>
                <a:srgbClr val="4A90E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49</a:t>
            </a:fld>
            <a:endParaRPr lang="zh-CN" altLang="en-US"/>
          </a:p>
        </p:txBody>
      </p:sp>
    </p:spTree>
    <p:extLst>
      <p:ext uri="{BB962C8B-B14F-4D97-AF65-F5344CB8AC3E}">
        <p14:creationId xmlns:p14="http://schemas.microsoft.com/office/powerpoint/2010/main" val="341976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传输过程中，聚焦、筛选等操纵 </a:t>
            </a:r>
            <a:r>
              <a:rPr lang="en-US" altLang="zh-CN" dirty="0"/>
              <a:t>THz </a:t>
            </a:r>
            <a:r>
              <a:rPr lang="zh-CN" altLang="en-US" dirty="0"/>
              <a:t>所需的设备</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5</a:t>
            </a:fld>
            <a:endParaRPr lang="zh-CN" altLang="en-US"/>
          </a:p>
        </p:txBody>
      </p:sp>
    </p:spTree>
    <p:extLst>
      <p:ext uri="{BB962C8B-B14F-4D97-AF65-F5344CB8AC3E}">
        <p14:creationId xmlns:p14="http://schemas.microsoft.com/office/powerpoint/2010/main" val="4011574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en-US" altLang="zh-CN" b="0" i="0" dirty="0">
                <a:solidFill>
                  <a:srgbClr val="4A90E2"/>
                </a:solidFill>
                <a:effectLst/>
                <a:latin typeface="Arial" panose="020B0604020202020204" pitchFamily="34" charset="0"/>
              </a:rPr>
              <a:t>2020 OL</a:t>
            </a:r>
            <a:r>
              <a:rPr lang="zh-CN" altLang="en-US" b="0" i="0" dirty="0">
                <a:solidFill>
                  <a:srgbClr val="4A90E2"/>
                </a:solidFill>
                <a:effectLst/>
                <a:latin typeface="Arial" panose="020B0604020202020204" pitchFamily="34" charset="0"/>
              </a:rPr>
              <a:t>：</a:t>
            </a:r>
            <a:endParaRPr lang="en-US" altLang="zh-CN" b="0" i="0" dirty="0">
              <a:solidFill>
                <a:srgbClr val="4A90E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A90E2"/>
                </a:solidFill>
                <a:effectLst/>
                <a:latin typeface="Arial" panose="020B0604020202020204" pitchFamily="34" charset="0"/>
              </a:rPr>
              <a:t>在</a:t>
            </a:r>
            <a:r>
              <a:rPr lang="en-US" altLang="zh-CN" b="0" i="0" dirty="0">
                <a:solidFill>
                  <a:srgbClr val="4A90E2"/>
                </a:solidFill>
                <a:effectLst/>
                <a:latin typeface="Arial" panose="020B0604020202020204" pitchFamily="34" charset="0"/>
              </a:rPr>
              <a:t>sio2 - linbo3 -air</a:t>
            </a:r>
            <a:r>
              <a:rPr lang="zh-CN" altLang="en-US" b="0" i="0" dirty="0">
                <a:solidFill>
                  <a:srgbClr val="4A90E2"/>
                </a:solidFill>
                <a:effectLst/>
                <a:latin typeface="Arial" panose="020B0604020202020204" pitchFamily="34" charset="0"/>
              </a:rPr>
              <a:t>平面波导中采用后向差频产生过程，通过模态相位匹配产生窄带太赫兹辐射。</a:t>
            </a:r>
            <a:r>
              <a:rPr lang="zh-CN" altLang="en-US" b="0" i="0" dirty="0">
                <a:solidFill>
                  <a:srgbClr val="333333"/>
                </a:solidFill>
                <a:effectLst/>
                <a:latin typeface="Arial" panose="020B0604020202020204" pitchFamily="34" charset="0"/>
              </a:rPr>
              <a:t>选择</a:t>
            </a:r>
            <a:r>
              <a:rPr lang="en-US" altLang="zh-CN" b="0" i="0" dirty="0">
                <a:solidFill>
                  <a:srgbClr val="333333"/>
                </a:solidFill>
                <a:effectLst/>
                <a:latin typeface="Arial" panose="020B0604020202020204" pitchFamily="34" charset="0"/>
              </a:rPr>
              <a:t>TM 0</a:t>
            </a:r>
            <a:r>
              <a:rPr lang="zh-CN" altLang="en-US" b="0" i="0" dirty="0">
                <a:solidFill>
                  <a:srgbClr val="333333"/>
                </a:solidFill>
                <a:effectLst/>
                <a:latin typeface="Arial" panose="020B0604020202020204" pitchFamily="34" charset="0"/>
              </a:rPr>
              <a:t>泵浦模式、</a:t>
            </a:r>
            <a:r>
              <a:rPr lang="en-US" altLang="zh-CN" b="0" i="0" dirty="0">
                <a:solidFill>
                  <a:srgbClr val="333333"/>
                </a:solidFill>
                <a:effectLst/>
                <a:latin typeface="Arial" panose="020B0604020202020204" pitchFamily="34" charset="0"/>
              </a:rPr>
              <a:t>te0</a:t>
            </a:r>
            <a:r>
              <a:rPr lang="zh-CN" altLang="en-US" b="0" i="0" dirty="0">
                <a:solidFill>
                  <a:srgbClr val="333333"/>
                </a:solidFill>
                <a:effectLst/>
                <a:latin typeface="Arial" panose="020B0604020202020204" pitchFamily="34" charset="0"/>
              </a:rPr>
              <a:t>信号模式、</a:t>
            </a:r>
            <a:r>
              <a:rPr lang="en-US" altLang="zh-CN" b="0" i="0" dirty="0">
                <a:solidFill>
                  <a:srgbClr val="333333"/>
                </a:solidFill>
                <a:effectLst/>
                <a:latin typeface="Arial" panose="020B0604020202020204" pitchFamily="34" charset="0"/>
              </a:rPr>
              <a:t>te0</a:t>
            </a:r>
            <a:r>
              <a:rPr lang="zh-CN" altLang="en-US" b="0" i="0" dirty="0">
                <a:solidFill>
                  <a:srgbClr val="333333"/>
                </a:solidFill>
                <a:effectLst/>
                <a:latin typeface="Arial" panose="020B0604020202020204" pitchFamily="34" charset="0"/>
              </a:rPr>
              <a:t>或</a:t>
            </a:r>
            <a:r>
              <a:rPr lang="en-US" altLang="zh-CN" b="0" i="0" dirty="0">
                <a:solidFill>
                  <a:srgbClr val="333333"/>
                </a:solidFill>
                <a:effectLst/>
                <a:latin typeface="Arial" panose="020B0604020202020204" pitchFamily="34" charset="0"/>
              </a:rPr>
              <a:t>te2</a:t>
            </a:r>
            <a:r>
              <a:rPr lang="zh-CN" altLang="en-US" b="0" i="0" dirty="0">
                <a:solidFill>
                  <a:srgbClr val="333333"/>
                </a:solidFill>
                <a:effectLst/>
                <a:latin typeface="Arial" panose="020B0604020202020204" pitchFamily="34" charset="0"/>
              </a:rPr>
              <a:t>空闲模式来满足后向差频产生的相位匹配条件，从而允许窄带</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即</a:t>
            </a:r>
            <a:r>
              <a:rPr lang="en-US" altLang="zh-CN" b="0" i="0" dirty="0">
                <a:solidFill>
                  <a:srgbClr val="333333"/>
                </a:solidFill>
                <a:effectLst/>
                <a:latin typeface="Arial" panose="020B0604020202020204" pitchFamily="34" charset="0"/>
              </a:rPr>
              <a:t>&amp;</a:t>
            </a:r>
            <a:r>
              <a:rPr lang="en-US" altLang="zh-CN" b="0" i="0" dirty="0" err="1">
                <a:solidFill>
                  <a:srgbClr val="333333"/>
                </a:solidFill>
                <a:effectLst/>
                <a:latin typeface="Arial" panose="020B0604020202020204" pitchFamily="34" charset="0"/>
              </a:rPr>
              <a:t>lt</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在</a:t>
            </a:r>
            <a:r>
              <a:rPr lang="en-US" altLang="zh-CN" b="0" i="0" dirty="0">
                <a:solidFill>
                  <a:srgbClr val="333333"/>
                </a:solidFill>
                <a:effectLst/>
                <a:latin typeface="Arial" panose="020B0604020202020204" pitchFamily="34" charset="0"/>
              </a:rPr>
              <a:t>2.4 ~ 3.2 THz</a:t>
            </a:r>
            <a:r>
              <a:rPr lang="zh-CN" altLang="en-US" b="0" i="0" dirty="0">
                <a:solidFill>
                  <a:srgbClr val="333333"/>
                </a:solidFill>
                <a:effectLst/>
                <a:latin typeface="Arial" panose="020B0604020202020204" pitchFamily="34" charset="0"/>
              </a:rPr>
              <a:t>的光谱范围内产生太赫兹辐射。迄今为止，这是第一个通过模态相位匹配后向差频产生过程在波导中产生太赫兹辐射的研究</a:t>
            </a:r>
            <a:r>
              <a:rPr lang="zh-CN" altLang="en-US" b="0" i="0" dirty="0">
                <a:solidFill>
                  <a:srgbClr val="4A90E2"/>
                </a:solidFill>
                <a:effectLst/>
                <a:latin typeface="Arial" panose="020B0604020202020204" pitchFamily="34" charset="0"/>
              </a:rPr>
              <a:t>。</a:t>
            </a:r>
            <a:endParaRPr lang="en-US" altLang="zh-CN" b="0" i="0" dirty="0">
              <a:solidFill>
                <a:srgbClr val="4A90E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50</a:t>
            </a:fld>
            <a:endParaRPr lang="zh-CN" altLang="en-US"/>
          </a:p>
        </p:txBody>
      </p:sp>
    </p:spTree>
    <p:extLst>
      <p:ext uri="{BB962C8B-B14F-4D97-AF65-F5344CB8AC3E}">
        <p14:creationId xmlns:p14="http://schemas.microsoft.com/office/powerpoint/2010/main" val="3067424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en-US" altLang="zh-CN" b="0" i="0" dirty="0">
                <a:solidFill>
                  <a:srgbClr val="4A90E2"/>
                </a:solidFill>
                <a:effectLst/>
                <a:latin typeface="Arial" panose="020B0604020202020204" pitchFamily="34" charset="0"/>
              </a:rPr>
              <a:t>2016 OE</a:t>
            </a:r>
            <a:r>
              <a:rPr lang="zh-CN" altLang="en-US" b="0" i="0" dirty="0">
                <a:solidFill>
                  <a:srgbClr val="4A90E2"/>
                </a:solidFill>
                <a:effectLst/>
                <a:latin typeface="Arial" panose="020B0604020202020204" pitchFamily="34" charset="0"/>
              </a:rPr>
              <a:t>：在 </a:t>
            </a:r>
            <a:r>
              <a:rPr lang="en-US" altLang="zh-CN" b="0" i="0" dirty="0">
                <a:solidFill>
                  <a:srgbClr val="4A90E2"/>
                </a:solidFill>
                <a:effectLst/>
                <a:latin typeface="Arial" panose="020B0604020202020204" pitchFamily="34" charset="0"/>
              </a:rPr>
              <a:t>PPLN </a:t>
            </a:r>
            <a:r>
              <a:rPr lang="zh-CN" altLang="en-US" b="0" i="0" dirty="0">
                <a:solidFill>
                  <a:srgbClr val="4A90E2"/>
                </a:solidFill>
                <a:effectLst/>
                <a:latin typeface="Arial" panose="020B0604020202020204" pitchFamily="34" charset="0"/>
              </a:rPr>
              <a:t>中，利用 脉冲序列 实现 级联差频 出 窄带 </a:t>
            </a:r>
            <a:r>
              <a:rPr lang="en-US" altLang="zh-CN" b="0" i="0" dirty="0">
                <a:solidFill>
                  <a:srgbClr val="4A90E2"/>
                </a:solidFill>
                <a:effectLst/>
                <a:latin typeface="Arial" panose="020B0604020202020204" pitchFamily="34" charset="0"/>
              </a:rPr>
              <a:t>THz</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b="0" i="0" dirty="0">
                <a:solidFill>
                  <a:srgbClr val="333333"/>
                </a:solidFill>
                <a:effectLst/>
                <a:latin typeface="Arial" panose="020B0604020202020204" pitchFamily="34" charset="0"/>
              </a:rPr>
              <a:t>提出并研究了在低温</a:t>
            </a:r>
            <a:r>
              <a:rPr lang="en-US" altLang="zh-CN" b="0" i="0" dirty="0">
                <a:solidFill>
                  <a:srgbClr val="333333"/>
                </a:solidFill>
                <a:effectLst/>
                <a:latin typeface="Arial" panose="020B0604020202020204" pitchFamily="34" charset="0"/>
              </a:rPr>
              <a:t>(100 K)</a:t>
            </a:r>
            <a:r>
              <a:rPr lang="zh-CN" altLang="en-US" b="0" i="0" dirty="0">
                <a:solidFill>
                  <a:srgbClr val="333333"/>
                </a:solidFill>
                <a:effectLst/>
                <a:latin typeface="Arial" panose="020B0604020202020204" pitchFamily="34" charset="0"/>
              </a:rPr>
              <a:t>周期极化铌酸锂中，利用激光脉冲序列驱动高能量、高峰值功率和多周期太赫兹脉冲级联差频产生的方法。详细的模拟考虑了太赫兹和光波的耦合非线性相互作用</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或泵浦损耗</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，显示了前所未有的光到太赫兹能量转换效率</a:t>
            </a:r>
            <a:r>
              <a:rPr lang="en-US" altLang="zh-CN" b="0" i="0" dirty="0">
                <a:solidFill>
                  <a:srgbClr val="333333"/>
                </a:solidFill>
                <a:effectLst/>
                <a:latin typeface="Arial" panose="020B0604020202020204" pitchFamily="34" charset="0"/>
              </a:rPr>
              <a:t>&amp;</a:t>
            </a:r>
            <a:r>
              <a:rPr lang="en-US" altLang="zh-CN" b="0" i="0" dirty="0" err="1">
                <a:solidFill>
                  <a:srgbClr val="333333"/>
                </a:solidFill>
                <a:effectLst/>
                <a:latin typeface="Arial" panose="020B0604020202020204" pitchFamily="34" charset="0"/>
              </a:rPr>
              <a:t>gt</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在太赫兹脉冲持续时间为百</a:t>
            </a:r>
            <a:r>
              <a:rPr lang="en-US" altLang="zh-CN" b="0" i="0" dirty="0">
                <a:solidFill>
                  <a:srgbClr val="333333"/>
                </a:solidFill>
                <a:effectLst/>
                <a:latin typeface="Arial" panose="020B0604020202020204" pitchFamily="34" charset="0"/>
              </a:rPr>
              <a:t>(s)</a:t>
            </a:r>
            <a:r>
              <a:rPr lang="zh-CN" altLang="en-US" b="0" i="0" dirty="0">
                <a:solidFill>
                  <a:srgbClr val="333333"/>
                </a:solidFill>
                <a:effectLst/>
                <a:latin typeface="Arial" panose="020B0604020202020204" pitchFamily="34" charset="0"/>
              </a:rPr>
              <a:t>皮秒的情况下，可达到百</a:t>
            </a:r>
            <a:r>
              <a:rPr lang="en-US" altLang="zh-CN" b="0" i="0" dirty="0">
                <a:solidFill>
                  <a:srgbClr val="333333"/>
                </a:solidFill>
                <a:effectLst/>
                <a:latin typeface="Arial" panose="020B0604020202020204" pitchFamily="34" charset="0"/>
              </a:rPr>
              <a:t>(s)</a:t>
            </a:r>
            <a:r>
              <a:rPr lang="zh-CN" altLang="en-US" b="0" i="0" dirty="0">
                <a:solidFill>
                  <a:srgbClr val="333333"/>
                </a:solidFill>
                <a:effectLst/>
                <a:latin typeface="Arial" panose="020B0604020202020204" pitchFamily="34" charset="0"/>
              </a:rPr>
              <a:t>兆伏</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米的峰值电场。</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b="0" i="0" dirty="0">
                <a:solidFill>
                  <a:srgbClr val="333333"/>
                </a:solidFill>
                <a:effectLst/>
                <a:latin typeface="Arial" panose="020B0604020202020204" pitchFamily="34" charset="0"/>
              </a:rPr>
              <a:t>所提出的方法可以克服在焦耳级由</a:t>
            </a:r>
            <a:r>
              <a:rPr lang="en-US" altLang="zh-CN" b="0" i="0" dirty="0">
                <a:solidFill>
                  <a:srgbClr val="333333"/>
                </a:solidFill>
                <a:effectLst/>
                <a:latin typeface="Arial" panose="020B0604020202020204" pitchFamily="34" charset="0"/>
              </a:rPr>
              <a:t>1 m</a:t>
            </a:r>
            <a:r>
              <a:rPr lang="zh-CN" altLang="en-US" b="0" i="0" dirty="0">
                <a:solidFill>
                  <a:srgbClr val="333333"/>
                </a:solidFill>
                <a:effectLst/>
                <a:latin typeface="Arial" panose="020B0604020202020204" pitchFamily="34" charset="0"/>
              </a:rPr>
              <a:t>激光器泵浦的激光引起的损伤限制，使具有脉冲能量的多周期太赫兹源成为可能。</a:t>
            </a:r>
            <a:r>
              <a:rPr lang="en-US" altLang="zh-CN" b="0" i="0" dirty="0">
                <a:solidFill>
                  <a:srgbClr val="333333"/>
                </a:solidFill>
                <a:effectLst/>
                <a:latin typeface="Arial" panose="020B0604020202020204" pitchFamily="34" charset="0"/>
              </a:rPr>
              <a:t>10 milli-joules</a:t>
            </a:r>
            <a:r>
              <a:rPr lang="zh-CN" altLang="en-US" b="0" i="0" dirty="0">
                <a:solidFill>
                  <a:srgbClr val="333333"/>
                </a:solidFill>
                <a:effectLst/>
                <a:latin typeface="Arial" panose="020B0604020202020204" pitchFamily="34" charset="0"/>
              </a:rPr>
              <a:t>。提出并分析了各种脉冲序列格式。介绍了考虑级联差频产生、自相位调制、级联二次谐波产生和激光损伤的周期性极化结构的数值计算。</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b="0" i="0" dirty="0">
                <a:solidFill>
                  <a:srgbClr val="333333"/>
                </a:solidFill>
                <a:effectLst/>
                <a:latin typeface="Arial" panose="020B0604020202020204" pitchFamily="34" charset="0"/>
              </a:rPr>
              <a:t>讨论了在这种高转换效率的体制下，利用脉冲序列控制太赫兹产生的物理、限制和实际考虑。结果表明，沿晶体长度改变极化周期，进一步降低吸收，可以获得更高的能量转换效率</a:t>
            </a:r>
            <a:r>
              <a:rPr lang="en-US" altLang="zh-CN" b="0" i="0" dirty="0">
                <a:solidFill>
                  <a:srgbClr val="333333"/>
                </a:solidFill>
                <a:effectLst/>
                <a:latin typeface="Arial" panose="020B0604020202020204" pitchFamily="34" charset="0"/>
              </a:rPr>
              <a:t>(10%)</a:t>
            </a:r>
            <a:r>
              <a:rPr lang="zh-CN" altLang="en-US" b="0" i="0" dirty="0">
                <a:solidFill>
                  <a:srgbClr val="333333"/>
                </a:solidFill>
                <a:effectLst/>
                <a:latin typeface="Arial" panose="020B0604020202020204" pitchFamily="34" charset="0"/>
              </a:rPr>
              <a:t>。除了数值计算外，给出了任意脉冲格式的解析表达式和重要情况下的封闭表达式。</a:t>
            </a:r>
            <a:r>
              <a:rPr lang="zh-CN" altLang="en-US" b="0" i="0" dirty="0">
                <a:solidFill>
                  <a:srgbClr val="4A90E2"/>
                </a:solidFill>
                <a:effectLst/>
                <a:latin typeface="Arial" panose="020B0604020202020204" pitchFamily="34" charset="0"/>
              </a:rPr>
              <a:t>在</a:t>
            </a:r>
            <a:r>
              <a:rPr lang="en-US" altLang="zh-CN" b="0" i="0" dirty="0">
                <a:solidFill>
                  <a:srgbClr val="4A90E2"/>
                </a:solidFill>
                <a:effectLst/>
                <a:latin typeface="Arial" panose="020B0604020202020204" pitchFamily="34" charset="0"/>
              </a:rPr>
              <a:t>0.1-1 THz</a:t>
            </a:r>
            <a:r>
              <a:rPr lang="zh-CN" altLang="en-US" b="0" i="0" dirty="0">
                <a:solidFill>
                  <a:srgbClr val="4A90E2"/>
                </a:solidFill>
                <a:effectLst/>
                <a:latin typeface="Arial" panose="020B0604020202020204" pitchFamily="34" charset="0"/>
              </a:rPr>
              <a:t>范围内优化了转换效率、相应的峰值电场、晶体长度和太赫兹脉冲特性。</a:t>
            </a:r>
            <a:endParaRPr lang="en-US" altLang="zh-CN" b="0" i="0" dirty="0">
              <a:solidFill>
                <a:srgbClr val="4A90E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4A90E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在这里，我们研究了一系列由脉冲序列组成的方法，可以实现非常高的转换效率</a:t>
            </a:r>
            <a:r>
              <a:rPr lang="en-US" altLang="zh-CN" b="0" i="0" dirty="0">
                <a:solidFill>
                  <a:srgbClr val="333333"/>
                </a:solidFill>
                <a:effectLst/>
                <a:latin typeface="Arial" panose="020B0604020202020204" pitchFamily="34" charset="0"/>
              </a:rPr>
              <a:t>&amp;gt;5%</a:t>
            </a:r>
            <a:r>
              <a:rPr lang="zh-CN" altLang="en-US" b="0" i="0" dirty="0">
                <a:solidFill>
                  <a:srgbClr val="333333"/>
                </a:solidFill>
                <a:effectLst/>
                <a:latin typeface="Arial" panose="020B0604020202020204" pitchFamily="34" charset="0"/>
              </a:rPr>
              <a:t>低温冷却的</a:t>
            </a:r>
            <a:r>
              <a:rPr lang="en-US" altLang="zh-CN" b="0" i="0" dirty="0">
                <a:solidFill>
                  <a:srgbClr val="333333"/>
                </a:solidFill>
                <a:effectLst/>
                <a:latin typeface="Arial" panose="020B0604020202020204" pitchFamily="34" charset="0"/>
              </a:rPr>
              <a:t>PPLN</a:t>
            </a:r>
            <a:r>
              <a:rPr lang="zh-CN" altLang="en-US" b="0" i="0" dirty="0">
                <a:solidFill>
                  <a:srgbClr val="333333"/>
                </a:solidFill>
                <a:effectLst/>
                <a:latin typeface="Arial" panose="020B0604020202020204" pitchFamily="34" charset="0"/>
              </a:rPr>
              <a:t>晶体。利用一系列均匀间隔的脉冲在时间上绕过步行并相干地增强所产生的太赫兹场。结合低温冷却的</a:t>
            </a:r>
            <a:r>
              <a:rPr lang="en-US" altLang="zh-CN" b="0" i="0" dirty="0">
                <a:solidFill>
                  <a:srgbClr val="333333"/>
                </a:solidFill>
                <a:effectLst/>
                <a:latin typeface="Arial" panose="020B0604020202020204" pitchFamily="34" charset="0"/>
              </a:rPr>
              <a:t>PPLN</a:t>
            </a:r>
            <a:r>
              <a:rPr lang="zh-CN" altLang="en-US" b="0" i="0" dirty="0">
                <a:solidFill>
                  <a:srgbClr val="333333"/>
                </a:solidFill>
                <a:effectLst/>
                <a:latin typeface="Arial" panose="020B0604020202020204" pitchFamily="34" charset="0"/>
              </a:rPr>
              <a:t>晶体的低损耗，这导致</a:t>
            </a:r>
            <a:r>
              <a:rPr lang="en-US" altLang="zh-CN" b="0" i="0" dirty="0">
                <a:solidFill>
                  <a:srgbClr val="333333"/>
                </a:solidFill>
                <a:effectLst/>
                <a:latin typeface="Arial" panose="020B0604020202020204" pitchFamily="34" charset="0"/>
              </a:rPr>
              <a:t>~cm</a:t>
            </a:r>
            <a:r>
              <a:rPr lang="zh-CN" altLang="en-US" b="0" i="0" dirty="0">
                <a:solidFill>
                  <a:srgbClr val="333333"/>
                </a:solidFill>
                <a:effectLst/>
                <a:latin typeface="Arial" panose="020B0604020202020204" pitchFamily="34" charset="0"/>
              </a:rPr>
              <a:t>的相互作用长度。此外，</a:t>
            </a:r>
            <a:r>
              <a:rPr lang="en-US" altLang="zh-CN" b="0" i="0" dirty="0">
                <a:solidFill>
                  <a:srgbClr val="333333"/>
                </a:solidFill>
                <a:effectLst/>
                <a:latin typeface="Arial" panose="020B0604020202020204" pitchFamily="34" charset="0"/>
              </a:rPr>
              <a:t>LN</a:t>
            </a:r>
            <a:r>
              <a:rPr lang="zh-CN" altLang="en-US" b="0" i="0" dirty="0">
                <a:solidFill>
                  <a:srgbClr val="333333"/>
                </a:solidFill>
                <a:effectLst/>
                <a:latin typeface="Arial" panose="020B0604020202020204" pitchFamily="34" charset="0"/>
              </a:rPr>
              <a:t>在</a:t>
            </a:r>
            <a:r>
              <a:rPr lang="en-US" altLang="zh-CN" b="0" i="0" dirty="0">
                <a:solidFill>
                  <a:srgbClr val="333333"/>
                </a:solidFill>
                <a:effectLst/>
                <a:latin typeface="Arial" panose="020B0604020202020204" pitchFamily="34" charset="0"/>
              </a:rPr>
              <a:t>1 m</a:t>
            </a:r>
            <a:r>
              <a:rPr lang="zh-CN" altLang="en-US" b="0" i="0" dirty="0">
                <a:solidFill>
                  <a:srgbClr val="333333"/>
                </a:solidFill>
                <a:effectLst/>
                <a:latin typeface="Arial" panose="020B0604020202020204" pitchFamily="34" charset="0"/>
              </a:rPr>
              <a:t>区域的低色散允许光泵频率的大量相位匹配、重复能量向下转换。最后，将泵浦能量分配到一个长序列上，可以缓解非线性相位积累。因此，所提出的方法可以产生期望的脉冲能量</a:t>
            </a:r>
            <a:r>
              <a:rPr lang="en-US" altLang="zh-CN" b="0" i="0" dirty="0">
                <a:solidFill>
                  <a:srgbClr val="333333"/>
                </a:solidFill>
                <a:effectLst/>
                <a:latin typeface="Arial" panose="020B0604020202020204" pitchFamily="34" charset="0"/>
              </a:rPr>
              <a:t>&amp;</a:t>
            </a:r>
            <a:r>
              <a:rPr lang="en-US" altLang="zh-CN" b="0" i="0" dirty="0" err="1">
                <a:solidFill>
                  <a:srgbClr val="333333"/>
                </a:solidFill>
                <a:effectLst/>
                <a:latin typeface="Arial" panose="020B0604020202020204" pitchFamily="34" charset="0"/>
              </a:rPr>
              <a:t>gt</a:t>
            </a:r>
            <a:r>
              <a:rPr lang="en-US" altLang="zh-CN" b="0" i="0" dirty="0">
                <a:solidFill>
                  <a:srgbClr val="333333"/>
                </a:solidFill>
                <a:effectLst/>
                <a:latin typeface="Arial" panose="020B0604020202020204" pitchFamily="34" charset="0"/>
              </a:rPr>
              <a:t>;&amp;gt;10 </a:t>
            </a:r>
            <a:r>
              <a:rPr lang="en-US" altLang="zh-CN" b="0" i="0" dirty="0" err="1">
                <a:solidFill>
                  <a:srgbClr val="333333"/>
                </a:solidFill>
                <a:effectLst/>
                <a:latin typeface="Arial" panose="020B0604020202020204" pitchFamily="34" charset="0"/>
              </a:rPr>
              <a:t>mJ</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和 峰值电场数百</a:t>
            </a:r>
            <a:r>
              <a:rPr lang="en-US" altLang="zh-CN" b="0" i="0" dirty="0">
                <a:solidFill>
                  <a:srgbClr val="333333"/>
                </a:solidFill>
                <a:effectLst/>
                <a:latin typeface="Arial" panose="020B0604020202020204" pitchFamily="34" charset="0"/>
              </a:rPr>
              <a:t>MV/m</a:t>
            </a:r>
            <a:r>
              <a:rPr lang="zh-CN" altLang="en-US" b="0" i="0" dirty="0">
                <a:solidFill>
                  <a:srgbClr val="333333"/>
                </a:solidFill>
                <a:effectLst/>
                <a:latin typeface="Arial" panose="020B0604020202020204" pitchFamily="34" charset="0"/>
              </a:rPr>
              <a:t>的太赫兹源。</a:t>
            </a:r>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51</a:t>
            </a:fld>
            <a:endParaRPr lang="zh-CN" altLang="en-US"/>
          </a:p>
        </p:txBody>
      </p:sp>
    </p:spTree>
    <p:extLst>
      <p:ext uri="{BB962C8B-B14F-4D97-AF65-F5344CB8AC3E}">
        <p14:creationId xmlns:p14="http://schemas.microsoft.com/office/powerpoint/2010/main" val="4125897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现在来看看 产生 窄带 </a:t>
            </a:r>
            <a:r>
              <a:rPr lang="en-US" altLang="zh-CN" dirty="0" err="1"/>
              <a:t>thz</a:t>
            </a:r>
            <a:r>
              <a:rPr lang="en-US" altLang="zh-CN" dirty="0"/>
              <a:t> </a:t>
            </a:r>
            <a:r>
              <a:rPr lang="zh-CN" altLang="en-US" dirty="0"/>
              <a:t>辐射 的  </a:t>
            </a:r>
            <a:r>
              <a:rPr lang="en-US" altLang="zh-CN" dirty="0"/>
              <a:t>OR </a:t>
            </a:r>
            <a:r>
              <a:rPr lang="zh-CN" altLang="en-US" dirty="0"/>
              <a:t>过程。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倾斜波前、大块</a:t>
            </a:r>
            <a:r>
              <a:rPr lang="en-US" altLang="zh-CN" dirty="0"/>
              <a:t>LiO3Nb</a:t>
            </a:r>
            <a:r>
              <a:rPr lang="zh-CN" altLang="en-US" dirty="0"/>
              <a:t> 也可以用于产生窄带 可调谐 </a:t>
            </a:r>
            <a:r>
              <a:rPr lang="en-US" altLang="zh-CN" dirty="0"/>
              <a:t>THz</a:t>
            </a:r>
            <a:r>
              <a:rPr lang="zh-CN" altLang="en-US" dirty="0"/>
              <a:t>，但机理不一样：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en-US" altLang="zh-CN" dirty="0"/>
              <a:t>2017 JOSAB</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我们证明了飞秒激光脉冲作为普通波和特殊波的叠加在</a:t>
            </a:r>
            <a:r>
              <a:rPr lang="en-US" altLang="zh-CN" b="0" i="0" dirty="0" err="1">
                <a:solidFill>
                  <a:srgbClr val="333333"/>
                </a:solidFill>
                <a:effectLst/>
                <a:latin typeface="Arial" panose="020B0604020202020204" pitchFamily="34" charset="0"/>
              </a:rPr>
              <a:t>LiNbO</a:t>
            </a:r>
            <a:r>
              <a:rPr lang="en-US" altLang="zh-CN" b="0" i="0" dirty="0">
                <a:solidFill>
                  <a:srgbClr val="333333"/>
                </a:solidFill>
                <a:effectLst/>
                <a:latin typeface="Arial" panose="020B0604020202020204" pitchFamily="34" charset="0"/>
              </a:rPr>
              <a:t> 3</a:t>
            </a:r>
            <a:r>
              <a:rPr lang="zh-CN" altLang="en-US" b="0" i="0" dirty="0">
                <a:solidFill>
                  <a:srgbClr val="333333"/>
                </a:solidFill>
                <a:effectLst/>
                <a:latin typeface="Arial" panose="020B0604020202020204" pitchFamily="34" charset="0"/>
              </a:rPr>
              <a:t>晶体中传播，可以在准相位匹配的范围内有效地产生窄带太赫兹辐射。其产生机制与周期极化晶体相似，但发生在大块晶体中。其中，掺镱激光放大器产生的</a:t>
            </a:r>
            <a:r>
              <a:rPr lang="en-US" altLang="zh-CN" b="0" i="0" dirty="0">
                <a:solidFill>
                  <a:srgbClr val="333333"/>
                </a:solidFill>
                <a:effectLst/>
                <a:latin typeface="Arial" panose="020B0604020202020204" pitchFamily="34" charset="0"/>
              </a:rPr>
              <a:t>600fs</a:t>
            </a:r>
            <a:r>
              <a:rPr lang="zh-CN" altLang="en-US" b="0" i="0" dirty="0">
                <a:solidFill>
                  <a:srgbClr val="333333"/>
                </a:solidFill>
                <a:effectLst/>
                <a:latin typeface="Arial" panose="020B0604020202020204" pitchFamily="34" charset="0"/>
              </a:rPr>
              <a:t>脉冲可产生</a:t>
            </a:r>
            <a:r>
              <a:rPr lang="en-US" altLang="zh-CN" b="0" i="0" dirty="0">
                <a:solidFill>
                  <a:srgbClr val="333333"/>
                </a:solidFill>
                <a:effectLst/>
                <a:latin typeface="Arial" panose="020B0604020202020204" pitchFamily="34" charset="0"/>
              </a:rPr>
              <a:t>0.5 THz</a:t>
            </a:r>
            <a:r>
              <a:rPr lang="zh-CN" altLang="en-US" b="0" i="0" dirty="0">
                <a:solidFill>
                  <a:srgbClr val="333333"/>
                </a:solidFill>
                <a:effectLst/>
                <a:latin typeface="Arial" panose="020B0604020202020204" pitchFamily="34" charset="0"/>
              </a:rPr>
              <a:t>的辐射，带宽</a:t>
            </a:r>
            <a:r>
              <a:rPr lang="en-US" altLang="zh-CN" b="0" i="0" dirty="0">
                <a:solidFill>
                  <a:srgbClr val="333333"/>
                </a:solidFill>
                <a:effectLst/>
                <a:latin typeface="Arial" panose="020B0604020202020204" pitchFamily="34" charset="0"/>
              </a:rPr>
              <a:t>3.6 GHz</a:t>
            </a:r>
            <a:r>
              <a:rPr lang="zh-CN" altLang="en-US" b="0" i="0" dirty="0">
                <a:solidFill>
                  <a:srgbClr val="333333"/>
                </a:solidFill>
                <a:effectLst/>
                <a:latin typeface="Arial" panose="020B0604020202020204" pitchFamily="34" charset="0"/>
              </a:rPr>
              <a:t>，效率</a:t>
            </a:r>
            <a:r>
              <a:rPr lang="en-US" altLang="zh-CN" b="0" i="0" dirty="0">
                <a:solidFill>
                  <a:srgbClr val="333333"/>
                </a:solidFill>
                <a:effectLst/>
                <a:latin typeface="Arial" panose="020B0604020202020204" pitchFamily="34" charset="0"/>
              </a:rPr>
              <a:t>10- 5</a:t>
            </a:r>
            <a:r>
              <a:rPr lang="zh-CN" altLang="en-US" b="0" i="0" dirty="0">
                <a:solidFill>
                  <a:srgbClr val="333333"/>
                </a:solidFill>
                <a:effectLst/>
                <a:latin typeface="Arial" panose="020B0604020202020204" pitchFamily="34" charset="0"/>
              </a:rPr>
              <a:t>。通过倾斜晶体内的激光束可以实现频率调谐。</a:t>
            </a:r>
            <a:r>
              <a:rPr lang="zh-CN" altLang="en-US" b="0" i="0" dirty="0">
                <a:solidFill>
                  <a:srgbClr val="4A90E2"/>
                </a:solidFill>
                <a:effectLst/>
                <a:latin typeface="Arial" panose="020B0604020202020204" pitchFamily="34" charset="0"/>
              </a:rPr>
              <a:t>预测的效果可用于创建可调谐的光谱明亮太赫兹源。</a:t>
            </a:r>
            <a:endParaRPr lang="en-US" altLang="zh-CN" b="0" i="0" dirty="0">
              <a:solidFill>
                <a:srgbClr val="4A90E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52</a:t>
            </a:fld>
            <a:endParaRPr lang="zh-CN" altLang="en-US"/>
          </a:p>
        </p:txBody>
      </p:sp>
    </p:spTree>
    <p:extLst>
      <p:ext uri="{BB962C8B-B14F-4D97-AF65-F5344CB8AC3E}">
        <p14:creationId xmlns:p14="http://schemas.microsoft.com/office/powerpoint/2010/main" val="2558742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变换极限脉冲 所 </a:t>
            </a:r>
            <a:r>
              <a:rPr lang="en-US" altLang="zh-CN" sz="1200" dirty="0">
                <a:latin typeface="黑体" panose="02010609060101010101" pitchFamily="49" charset="-122"/>
                <a:ea typeface="黑体" panose="02010609060101010101" pitchFamily="49" charset="-122"/>
              </a:rPr>
              <a:t>OR </a:t>
            </a:r>
            <a:r>
              <a:rPr lang="zh-CN" altLang="en-US" sz="1200" dirty="0">
                <a:latin typeface="黑体" panose="02010609060101010101" pitchFamily="49" charset="-122"/>
                <a:ea typeface="黑体" panose="02010609060101010101" pitchFamily="49" charset="-122"/>
              </a:rPr>
              <a:t>出的</a:t>
            </a:r>
            <a:r>
              <a:rPr lang="en-US" altLang="zh-CN" sz="1200" dirty="0">
                <a:latin typeface="黑体" panose="02010609060101010101" pitchFamily="49" charset="-122"/>
                <a:ea typeface="黑体" panose="02010609060101010101" pitchFamily="49" charset="-122"/>
              </a:rPr>
              <a:t> THz</a:t>
            </a:r>
            <a:r>
              <a:rPr lang="zh-CN" altLang="en-US" sz="1200" dirty="0">
                <a:latin typeface="黑体" panose="02010609060101010101" pitchFamily="49" charset="-122"/>
                <a:ea typeface="黑体" panose="02010609060101010101" pitchFamily="49" charset="-122"/>
              </a:rPr>
              <a:t> 远场频谱 表达式</a:t>
            </a:r>
            <a:br>
              <a:rPr lang="en-US" altLang="zh-CN" sz="1200" dirty="0">
                <a:latin typeface="黑体" panose="02010609060101010101" pitchFamily="49" charset="-122"/>
                <a:ea typeface="黑体" panose="02010609060101010101" pitchFamily="49" charset="-122"/>
              </a:rPr>
            </a:br>
            <a:r>
              <a:rPr lang="zh-CN" altLang="en-US" sz="1200" dirty="0">
                <a:latin typeface="黑体" panose="02010609060101010101" pitchFamily="49" charset="-122"/>
                <a:ea typeface="黑体" panose="02010609060101010101" pitchFamily="49" charset="-122"/>
              </a:rPr>
              <a:t>● 三个不独立的</a:t>
            </a:r>
            <a:r>
              <a:rPr lang="en-US" altLang="zh-CN" sz="1200" dirty="0">
                <a:latin typeface="黑体" panose="02010609060101010101" pitchFamily="49" charset="-122"/>
                <a:ea typeface="黑体" panose="02010609060101010101" pitchFamily="49" charset="-122"/>
              </a:rPr>
              <a:t>θ</a:t>
            </a:r>
            <a:r>
              <a:rPr lang="zh-CN" altLang="en-US" sz="1200" dirty="0">
                <a:latin typeface="黑体" panose="02010609060101010101" pitchFamily="49" charset="-122"/>
                <a:ea typeface="黑体" panose="02010609060101010101" pitchFamily="49" charset="-122"/>
              </a:rPr>
              <a:t>：指向同一个方向</a:t>
            </a:r>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任何方向出射，所有</a:t>
            </a:r>
            <a:r>
              <a:rPr lang="en-US" altLang="zh-CN" sz="1200" dirty="0" err="1">
                <a:latin typeface="黑体" panose="02010609060101010101" pitchFamily="49" charset="-122"/>
                <a:ea typeface="黑体" panose="02010609060101010101" pitchFamily="49" charset="-122"/>
              </a:rPr>
              <a:t>Gmx</a:t>
            </a:r>
            <a:r>
              <a:rPr lang="zh-CN" altLang="en-US" sz="1200" dirty="0">
                <a:latin typeface="黑体" panose="02010609060101010101" pitchFamily="49" charset="-122"/>
                <a:ea typeface="黑体" panose="02010609060101010101" pitchFamily="49" charset="-122"/>
              </a:rPr>
              <a:t>、</a:t>
            </a:r>
            <a:r>
              <a:rPr lang="en-US" altLang="zh-CN" sz="1200" dirty="0" err="1">
                <a:latin typeface="黑体" panose="02010609060101010101" pitchFamily="49" charset="-122"/>
                <a:ea typeface="黑体" panose="02010609060101010101" pitchFamily="49" charset="-122"/>
              </a:rPr>
              <a:t>Gmy</a:t>
            </a:r>
            <a:r>
              <a:rPr lang="zh-CN" altLang="en-US" sz="1200" dirty="0">
                <a:latin typeface="黑体" panose="02010609060101010101" pitchFamily="49" charset="-122"/>
                <a:ea typeface="黑体" panose="02010609060101010101" pitchFamily="49" charset="-122"/>
              </a:rPr>
              <a:t>、</a:t>
            </a:r>
            <a:r>
              <a:rPr lang="en-US" altLang="zh-CN" sz="1200" dirty="0" err="1">
                <a:latin typeface="黑体" panose="02010609060101010101" pitchFamily="49" charset="-122"/>
                <a:ea typeface="黑体" panose="02010609060101010101" pitchFamily="49" charset="-122"/>
              </a:rPr>
              <a:t>Gmz</a:t>
            </a:r>
            <a:r>
              <a:rPr lang="zh-CN" altLang="en-US" sz="1200" dirty="0">
                <a:latin typeface="黑体" panose="02010609060101010101" pitchFamily="49" charset="-122"/>
                <a:ea typeface="黑体" panose="02010609060101010101" pitchFamily="49" charset="-122"/>
              </a:rPr>
              <a:t>都参与匹配过程，即使最终可能不匹配而贡献不大</a:t>
            </a:r>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当</a:t>
            </a:r>
            <a:r>
              <a:rPr lang="en-US" altLang="zh-CN" sz="1200" dirty="0">
                <a:latin typeface="黑体" panose="02010609060101010101" pitchFamily="49" charset="-122"/>
                <a:ea typeface="黑体" panose="02010609060101010101" pitchFamily="49" charset="-122"/>
              </a:rPr>
              <a:t>Tx</a:t>
            </a:r>
            <a:r>
              <a:rPr lang="zh-CN" altLang="en-US" sz="1200" dirty="0">
                <a:latin typeface="黑体" panose="02010609060101010101" pitchFamily="49" charset="-122"/>
                <a:ea typeface="黑体" panose="02010609060101010101" pitchFamily="49" charset="-122"/>
              </a:rPr>
              <a:t>确定后，各级次</a:t>
            </a:r>
            <a:r>
              <a:rPr lang="en-US" altLang="zh-CN" sz="1200" dirty="0" err="1">
                <a:latin typeface="黑体" panose="02010609060101010101" pitchFamily="49" charset="-122"/>
                <a:ea typeface="黑体" panose="02010609060101010101" pitchFamily="49" charset="-122"/>
              </a:rPr>
              <a:t>Gmx</a:t>
            </a:r>
            <a:r>
              <a:rPr lang="zh-CN" altLang="en-US" sz="1200" dirty="0">
                <a:latin typeface="黑体" panose="02010609060101010101" pitchFamily="49" charset="-122"/>
                <a:ea typeface="黑体" panose="02010609060101010101" pitchFamily="49" charset="-122"/>
              </a:rPr>
              <a:t>就确定了，使得</a:t>
            </a:r>
            <a:r>
              <a:rPr lang="en-US" altLang="zh-CN" sz="1200" dirty="0" err="1">
                <a:latin typeface="黑体" panose="02010609060101010101" pitchFamily="49" charset="-122"/>
                <a:ea typeface="黑体" panose="02010609060101010101" pitchFamily="49" charset="-122"/>
              </a:rPr>
              <a:t>sinc</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的各</a:t>
            </a:r>
            <a:r>
              <a:rPr lang="en-US" altLang="zh-CN" sz="1200" dirty="0" err="1">
                <a:latin typeface="黑体" panose="02010609060101010101" pitchFamily="49" charset="-122"/>
                <a:ea typeface="黑体" panose="02010609060101010101" pitchFamily="49" charset="-122"/>
              </a:rPr>
              <a:t>kx</a:t>
            </a:r>
            <a:r>
              <a:rPr lang="zh-CN" altLang="en-US" sz="1200" dirty="0">
                <a:latin typeface="黑体" panose="02010609060101010101" pitchFamily="49" charset="-122"/>
                <a:ea typeface="黑体" panose="02010609060101010101" pitchFamily="49" charset="-122"/>
              </a:rPr>
              <a:t>就确定了，</a:t>
            </a:r>
            <a:r>
              <a:rPr lang="zh-CN" altLang="en-US" dirty="0">
                <a:latin typeface="黑体" panose="02010609060101010101" pitchFamily="49" charset="-122"/>
                <a:ea typeface="黑体" panose="02010609060101010101" pitchFamily="49" charset="-122"/>
              </a:rPr>
              <a:t>同理当</a:t>
            </a:r>
            <a:r>
              <a:rPr lang="en-US" altLang="zh-CN" dirty="0" err="1">
                <a:latin typeface="黑体" panose="02010609060101010101" pitchFamily="49" charset="-122"/>
                <a:ea typeface="黑体" panose="02010609060101010101" pitchFamily="49" charset="-122"/>
              </a:rPr>
              <a:t>Ty,Tz</a:t>
            </a:r>
            <a:r>
              <a:rPr lang="zh-CN" altLang="en-US" dirty="0">
                <a:latin typeface="黑体" panose="02010609060101010101" pitchFamily="49" charset="-122"/>
                <a:ea typeface="黑体" panose="02010609060101010101" pitchFamily="49" charset="-122"/>
              </a:rPr>
              <a:t>确定后，使得</a:t>
            </a:r>
            <a:r>
              <a:rPr lang="en-US" altLang="zh-CN" dirty="0" err="1">
                <a:latin typeface="黑体" panose="02010609060101010101" pitchFamily="49" charset="-122"/>
                <a:ea typeface="黑体" panose="02010609060101010101" pitchFamily="49" charset="-122"/>
              </a:rPr>
              <a:t>y,z</a:t>
            </a:r>
            <a:r>
              <a:rPr lang="zh-CN" altLang="en-US" dirty="0">
                <a:latin typeface="黑体" panose="02010609060101010101" pitchFamily="49" charset="-122"/>
                <a:ea typeface="黑体" panose="02010609060101010101" pitchFamily="49" charset="-122"/>
              </a:rPr>
              <a:t>向匹配（</a:t>
            </a:r>
            <a:r>
              <a:rPr lang="en-US" altLang="zh-CN" dirty="0">
                <a:latin typeface="黑体" panose="02010609060101010101" pitchFamily="49" charset="-122"/>
                <a:ea typeface="黑体" panose="02010609060101010101" pitchFamily="49" charset="-122"/>
              </a:rPr>
              <a:t>e</a:t>
            </a:r>
            <a:r>
              <a:rPr lang="zh-CN" altLang="en-US" dirty="0">
                <a:latin typeface="黑体" panose="02010609060101010101" pitchFamily="49" charset="-122"/>
                <a:ea typeface="黑体" panose="02010609060101010101" pitchFamily="49" charset="-122"/>
              </a:rPr>
              <a:t>指数为</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）的各级次</a:t>
            </a:r>
            <a:r>
              <a:rPr lang="en-US" altLang="zh-CN" dirty="0" err="1">
                <a:latin typeface="黑体" panose="02010609060101010101" pitchFamily="49" charset="-122"/>
                <a:ea typeface="黑体" panose="02010609060101010101" pitchFamily="49" charset="-122"/>
              </a:rPr>
              <a:t>Gmy,Gmz</a:t>
            </a:r>
            <a:r>
              <a:rPr lang="zh-CN" altLang="en-US" dirty="0">
                <a:latin typeface="黑体" panose="02010609060101010101" pitchFamily="49" charset="-122"/>
                <a:ea typeface="黑体" panose="02010609060101010101" pitchFamily="49" charset="-122"/>
              </a:rPr>
              <a:t>也确定了，则各高振幅对应的</a:t>
            </a:r>
            <a:r>
              <a:rPr lang="en-US" altLang="zh-CN" dirty="0" err="1">
                <a:latin typeface="黑体" panose="02010609060101010101" pitchFamily="49" charset="-122"/>
                <a:ea typeface="黑体" panose="02010609060101010101" pitchFamily="49" charset="-122"/>
              </a:rPr>
              <a:t>ky,kz</a:t>
            </a:r>
            <a:r>
              <a:rPr lang="zh-CN" altLang="en-US" dirty="0">
                <a:latin typeface="黑体" panose="02010609060101010101" pitchFamily="49" charset="-122"/>
                <a:ea typeface="黑体" panose="02010609060101010101" pitchFamily="49" charset="-122"/>
              </a:rPr>
              <a:t>也确定了</a:t>
            </a: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则 </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 ，即窄带辐射中心频率 就完全确定了；这是</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个</a:t>
            </a:r>
            <a:r>
              <a:rPr lang="en-US" altLang="zh-CN" dirty="0" err="1">
                <a:latin typeface="黑体" panose="02010609060101010101" pitchFamily="49" charset="-122"/>
                <a:ea typeface="黑体" panose="02010609060101010101" pitchFamily="49" charset="-122"/>
              </a:rPr>
              <a:t>Tx,Ty,Tz</a:t>
            </a:r>
            <a:r>
              <a:rPr lang="zh-CN" altLang="en-US" dirty="0">
                <a:latin typeface="黑体" panose="02010609060101010101" pitchFamily="49" charset="-122"/>
                <a:ea typeface="黑体" panose="02010609060101010101" pitchFamily="49" charset="-122"/>
              </a:rPr>
              <a:t>来确定</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，实际较复杂；也可</a:t>
            </a:r>
            <a:r>
              <a:rPr lang="en-US" altLang="zh-CN" dirty="0" err="1">
                <a:latin typeface="黑体" panose="02010609060101010101" pitchFamily="49" charset="-122"/>
                <a:ea typeface="黑体" panose="02010609060101010101" pitchFamily="49" charset="-122"/>
              </a:rPr>
              <a:t>Ty,Tz,θx</a:t>
            </a:r>
            <a:r>
              <a:rPr lang="zh-CN" altLang="en-US" dirty="0">
                <a:latin typeface="黑体" panose="02010609060101010101" pitchFamily="49" charset="-122"/>
                <a:ea typeface="黑体" panose="02010609060101010101" pitchFamily="49" charset="-122"/>
              </a:rPr>
              <a:t>来确定</a:t>
            </a:r>
            <a:r>
              <a:rPr lang="en-US" altLang="zh-CN" dirty="0" err="1">
                <a:latin typeface="黑体" panose="02010609060101010101" pitchFamily="49" charset="-122"/>
                <a:ea typeface="黑体" panose="02010609060101010101" pitchFamily="49" charset="-122"/>
              </a:rPr>
              <a:t>k,Tx</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则各三向都匹配的</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λ</a:t>
            </a:r>
            <a:r>
              <a:rPr lang="zh-CN" altLang="en-US" dirty="0">
                <a:latin typeface="黑体" panose="02010609060101010101" pitchFamily="49" charset="-122"/>
                <a:ea typeface="黑体" panose="02010609060101010101" pitchFamily="49" charset="-122"/>
              </a:rPr>
              <a:t>都确定了；在匹配的中，低级次的</a:t>
            </a:r>
            <a:r>
              <a:rPr lang="en-US" altLang="zh-CN" dirty="0">
                <a:latin typeface="黑体" panose="02010609060101010101" pitchFamily="49" charset="-122"/>
                <a:ea typeface="黑体" panose="02010609060101010101" pitchFamily="49" charset="-122"/>
              </a:rPr>
              <a:t>C</a:t>
            </a:r>
            <a:r>
              <a:rPr lang="zh-CN" altLang="en-US" dirty="0">
                <a:latin typeface="黑体" panose="02010609060101010101" pitchFamily="49" charset="-122"/>
                <a:ea typeface="黑体" panose="02010609060101010101" pitchFamily="49" charset="-122"/>
              </a:rPr>
              <a:t>更大，则不剩多少高振幅的了</a:t>
            </a: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在这些低级次的匹配了的</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中，</a:t>
            </a:r>
            <a:r>
              <a:rPr lang="en-US" altLang="zh-CN" dirty="0">
                <a:latin typeface="黑体" panose="02010609060101010101" pitchFamily="49" charset="-122"/>
                <a:ea typeface="黑体" panose="02010609060101010101" pitchFamily="49" charset="-122"/>
              </a:rPr>
              <a:t>mx</a:t>
            </a:r>
            <a:r>
              <a:rPr lang="zh-CN" altLang="en-US" dirty="0">
                <a:latin typeface="黑体" panose="02010609060101010101" pitchFamily="49" charset="-122"/>
                <a:ea typeface="黑体" panose="02010609060101010101" pitchFamily="49" charset="-122"/>
              </a:rPr>
              <a:t>只能选防止孔出界中</a:t>
            </a:r>
            <a:r>
              <a:rPr lang="en-US" altLang="zh-CN" dirty="0">
                <a:latin typeface="黑体" panose="02010609060101010101" pitchFamily="49" charset="-122"/>
                <a:ea typeface="黑体" panose="02010609060101010101" pitchFamily="49" charset="-122"/>
              </a:rPr>
              <a:t>C</a:t>
            </a:r>
            <a:r>
              <a:rPr lang="zh-CN" altLang="en-US" dirty="0">
                <a:latin typeface="黑体" panose="02010609060101010101" pitchFamily="49" charset="-122"/>
                <a:ea typeface="黑体" panose="02010609060101010101" pitchFamily="49" charset="-122"/>
              </a:rPr>
              <a:t>最大的</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a:t>
            </a:r>
            <a:r>
              <a:rPr lang="en-US" altLang="zh-CN" dirty="0" err="1">
                <a:latin typeface="黑体" panose="02010609060101010101" pitchFamily="49" charset="-122"/>
                <a:ea typeface="黑体" panose="02010609060101010101" pitchFamily="49" charset="-122"/>
              </a:rPr>
              <a:t>mz</a:t>
            </a:r>
            <a:r>
              <a:rPr lang="zh-CN" altLang="en-US" dirty="0">
                <a:latin typeface="黑体" panose="02010609060101010101" pitchFamily="49" charset="-122"/>
                <a:ea typeface="黑体" panose="02010609060101010101" pitchFamily="49" charset="-122"/>
              </a:rPr>
              <a:t>取</a:t>
            </a:r>
            <a:r>
              <a:rPr lang="en-US" altLang="zh-CN" dirty="0">
                <a:latin typeface="黑体" panose="02010609060101010101" pitchFamily="49" charset="-122"/>
                <a:ea typeface="黑体" panose="02010609060101010101" pitchFamily="49" charset="-122"/>
              </a:rPr>
              <a:t>C</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sin</a:t>
            </a:r>
            <a:r>
              <a:rPr lang="zh-CN" altLang="en-US" dirty="0">
                <a:latin typeface="黑体" panose="02010609060101010101" pitchFamily="49" charset="-122"/>
                <a:ea typeface="黑体" panose="02010609060101010101" pitchFamily="49" charset="-122"/>
              </a:rPr>
              <a:t>最大且探测最方便的</a:t>
            </a:r>
            <a:r>
              <a:rPr lang="en-US" altLang="zh-CN" dirty="0">
                <a:latin typeface="黑体" panose="02010609060101010101" pitchFamily="49" charset="-122"/>
                <a:ea typeface="黑体" panose="02010609060101010101" pitchFamily="49" charset="-122"/>
              </a:rPr>
              <a:t>0</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my</a:t>
            </a:r>
            <a:r>
              <a:rPr lang="zh-CN" altLang="en-US" dirty="0">
                <a:latin typeface="黑体" panose="02010609060101010101" pitchFamily="49" charset="-122"/>
                <a:ea typeface="黑体" panose="02010609060101010101" pitchFamily="49" charset="-122"/>
              </a:rPr>
              <a:t>一般取正负</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53</a:t>
            </a:fld>
            <a:endParaRPr lang="zh-CN" altLang="en-US"/>
          </a:p>
        </p:txBody>
      </p:sp>
    </p:spTree>
    <p:extLst>
      <p:ext uri="{BB962C8B-B14F-4D97-AF65-F5344CB8AC3E}">
        <p14:creationId xmlns:p14="http://schemas.microsoft.com/office/powerpoint/2010/main" val="1850569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54</a:t>
            </a:fld>
            <a:endParaRPr lang="zh-CN" altLang="en-US"/>
          </a:p>
        </p:txBody>
      </p:sp>
    </p:spTree>
    <p:extLst>
      <p:ext uri="{BB962C8B-B14F-4D97-AF65-F5344CB8AC3E}">
        <p14:creationId xmlns:p14="http://schemas.microsoft.com/office/powerpoint/2010/main" val="2518308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三个独立的 </a:t>
            </a:r>
            <a:r>
              <a:rPr lang="en-US" altLang="zh-CN" sz="1200" dirty="0">
                <a:latin typeface="黑体" panose="02010609060101010101" pitchFamily="49" charset="-122"/>
                <a:ea typeface="黑体" panose="02010609060101010101" pitchFamily="49" charset="-122"/>
              </a:rPr>
              <a:t>θ</a:t>
            </a:r>
            <a:endParaRPr lang="zh-CN" altLang="en-US" sz="1200" b="1"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55</a:t>
            </a:fld>
            <a:endParaRPr lang="zh-CN" altLang="en-US"/>
          </a:p>
        </p:txBody>
      </p:sp>
    </p:spTree>
    <p:extLst>
      <p:ext uri="{BB962C8B-B14F-4D97-AF65-F5344CB8AC3E}">
        <p14:creationId xmlns:p14="http://schemas.microsoft.com/office/powerpoint/2010/main" val="4045990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endParaRPr lang="zh-CN" altLang="en-US" sz="1200" b="1"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56</a:t>
            </a:fld>
            <a:endParaRPr lang="zh-CN" altLang="en-US"/>
          </a:p>
        </p:txBody>
      </p:sp>
    </p:spTree>
    <p:extLst>
      <p:ext uri="{BB962C8B-B14F-4D97-AF65-F5344CB8AC3E}">
        <p14:creationId xmlns:p14="http://schemas.microsoft.com/office/powerpoint/2010/main" val="113832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endParaRPr lang="zh-CN" altLang="en-US" sz="1200" b="1"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57</a:t>
            </a:fld>
            <a:endParaRPr lang="zh-CN" altLang="en-US"/>
          </a:p>
        </p:txBody>
      </p:sp>
    </p:spTree>
    <p:extLst>
      <p:ext uri="{BB962C8B-B14F-4D97-AF65-F5344CB8AC3E}">
        <p14:creationId xmlns:p14="http://schemas.microsoft.com/office/powerpoint/2010/main" val="1432339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endParaRPr lang="zh-CN" altLang="en-US" sz="1200" b="1"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58</a:t>
            </a:fld>
            <a:endParaRPr lang="zh-CN" altLang="en-US"/>
          </a:p>
        </p:txBody>
      </p:sp>
    </p:spTree>
    <p:extLst>
      <p:ext uri="{BB962C8B-B14F-4D97-AF65-F5344CB8AC3E}">
        <p14:creationId xmlns:p14="http://schemas.microsoft.com/office/powerpoint/2010/main" val="2105903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endParaRPr lang="zh-CN" altLang="en-US" sz="1200" b="1"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59</a:t>
            </a:fld>
            <a:endParaRPr lang="zh-CN" altLang="en-US"/>
          </a:p>
        </p:txBody>
      </p:sp>
    </p:spTree>
    <p:extLst>
      <p:ext uri="{BB962C8B-B14F-4D97-AF65-F5344CB8AC3E}">
        <p14:creationId xmlns:p14="http://schemas.microsoft.com/office/powerpoint/2010/main" val="61560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探测接收 </a:t>
            </a:r>
            <a:r>
              <a:rPr lang="en-US" altLang="zh-CN" dirty="0"/>
              <a:t>THz</a:t>
            </a:r>
            <a:r>
              <a:rPr lang="zh-CN" altLang="en-US" dirty="0"/>
              <a:t> 所需要的设备，包括功率、波长、波形探测，其工作原理、信噪比、灵敏度等方面进行介绍。</a:t>
            </a: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6</a:t>
            </a:fld>
            <a:endParaRPr lang="zh-CN" altLang="en-US"/>
          </a:p>
        </p:txBody>
      </p:sp>
    </p:spTree>
    <p:extLst>
      <p:ext uri="{BB962C8B-B14F-4D97-AF65-F5344CB8AC3E}">
        <p14:creationId xmlns:p14="http://schemas.microsoft.com/office/powerpoint/2010/main" val="3749309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endParaRPr lang="zh-CN" altLang="en-US" sz="1200" b="1"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60</a:t>
            </a:fld>
            <a:endParaRPr lang="zh-CN" altLang="en-US"/>
          </a:p>
        </p:txBody>
      </p:sp>
    </p:spTree>
    <p:extLst>
      <p:ext uri="{BB962C8B-B14F-4D97-AF65-F5344CB8AC3E}">
        <p14:creationId xmlns:p14="http://schemas.microsoft.com/office/powerpoint/2010/main" val="37041918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endParaRPr lang="zh-CN" altLang="en-US" sz="1200" b="1"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61</a:t>
            </a:fld>
            <a:endParaRPr lang="zh-CN" altLang="en-US"/>
          </a:p>
        </p:txBody>
      </p:sp>
    </p:spTree>
    <p:extLst>
      <p:ext uri="{BB962C8B-B14F-4D97-AF65-F5344CB8AC3E}">
        <p14:creationId xmlns:p14="http://schemas.microsoft.com/office/powerpoint/2010/main" val="4051164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探测接收 </a:t>
            </a:r>
            <a:r>
              <a:rPr lang="en-US" altLang="zh-CN" dirty="0"/>
              <a:t>THz</a:t>
            </a:r>
            <a:r>
              <a:rPr lang="zh-CN" altLang="en-US" dirty="0"/>
              <a:t> 所需要的设备，包括功率、波长、波形探测，其工作原理、信噪比、灵敏度等方面进行介绍。</a:t>
            </a:r>
          </a:p>
          <a:p>
            <a:endParaRPr lang="zh-CN" altLang="en-US" dirty="0"/>
          </a:p>
        </p:txBody>
      </p:sp>
      <p:sp>
        <p:nvSpPr>
          <p:cNvPr id="4" name="灯片编号占位符 3"/>
          <p:cNvSpPr>
            <a:spLocks noGrp="1"/>
          </p:cNvSpPr>
          <p:nvPr>
            <p:ph type="sldNum" sz="quarter" idx="5"/>
          </p:nvPr>
        </p:nvSpPr>
        <p:spPr/>
        <p:txBody>
          <a:bodyPr/>
          <a:lstStyle/>
          <a:p>
            <a:fld id="{AF9B491E-8A7B-433A-BEA8-137944D122B6}" type="slidenum">
              <a:rPr lang="zh-CN" altLang="en-US" smtClean="0"/>
              <a:t>62</a:t>
            </a:fld>
            <a:endParaRPr lang="zh-CN" altLang="en-US"/>
          </a:p>
        </p:txBody>
      </p:sp>
    </p:spTree>
    <p:extLst>
      <p:ext uri="{BB962C8B-B14F-4D97-AF65-F5344CB8AC3E}">
        <p14:creationId xmlns:p14="http://schemas.microsoft.com/office/powerpoint/2010/main" val="42178538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电压源 → 电流计 </a:t>
            </a:r>
            <a:r>
              <a:rPr lang="en-US" altLang="zh-CN" dirty="0"/>
              <a:t>+ </a:t>
            </a:r>
            <a:r>
              <a:rPr lang="zh-CN" altLang="en-US" dirty="0"/>
              <a:t>探测光脉冲</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63</a:t>
            </a:fld>
            <a:endParaRPr lang="zh-CN" altLang="en-US"/>
          </a:p>
        </p:txBody>
      </p:sp>
    </p:spTree>
    <p:extLst>
      <p:ext uri="{BB962C8B-B14F-4D97-AF65-F5344CB8AC3E}">
        <p14:creationId xmlns:p14="http://schemas.microsoft.com/office/powerpoint/2010/main" val="2433930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低频场对晶体产生</a:t>
            </a:r>
            <a:r>
              <a:rPr lang="en-US" altLang="zh-CN" dirty="0"/>
              <a:t>EO</a:t>
            </a:r>
            <a:r>
              <a:rPr lang="zh-CN" altLang="en-US" dirty="0"/>
              <a:t>效应，检测线偏振光的椭偏度 </a:t>
            </a:r>
            <a:r>
              <a:rPr lang="en-US" altLang="zh-CN" dirty="0"/>
              <a:t>+ </a:t>
            </a:r>
            <a:r>
              <a:rPr lang="zh-CN" altLang="en-US" dirty="0"/>
              <a:t>改变探测脉冲光重频，得</a:t>
            </a:r>
            <a:r>
              <a:rPr lang="en-US" altLang="zh-CN" dirty="0"/>
              <a:t>THz</a:t>
            </a:r>
            <a:r>
              <a:rPr lang="zh-CN" altLang="en-US" dirty="0"/>
              <a:t>时域波形</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64</a:t>
            </a:fld>
            <a:endParaRPr lang="zh-CN" altLang="en-US"/>
          </a:p>
        </p:txBody>
      </p:sp>
    </p:spTree>
    <p:extLst>
      <p:ext uri="{BB962C8B-B14F-4D97-AF65-F5344CB8AC3E}">
        <p14:creationId xmlns:p14="http://schemas.microsoft.com/office/powerpoint/2010/main" val="12774321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太赫兹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探测光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上转换</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太赫兹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探测光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上转换光</a:t>
            </a:r>
            <a:r>
              <a:rPr lang="zh-CN" altLang="en-US" dirty="0"/>
              <a:t> </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65</a:t>
            </a:fld>
            <a:endParaRPr lang="zh-CN" altLang="en-US"/>
          </a:p>
        </p:txBody>
      </p:sp>
    </p:spTree>
    <p:extLst>
      <p:ext uri="{BB962C8B-B14F-4D97-AF65-F5344CB8AC3E}">
        <p14:creationId xmlns:p14="http://schemas.microsoft.com/office/powerpoint/2010/main" val="4277355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热敏电阻，辐射强度 → 晶格热 → 热敏电阻阻值</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密闭室气体热膨胀，后端面反射镜偏转，反射光和输出电流位置改变</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热释电晶体，辐射强度 → 晶格热 → 温度变化 → 电压变化</a:t>
            </a:r>
            <a:r>
              <a:rPr lang="zh-CN" altLang="en-US" dirty="0"/>
              <a:t> </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66</a:t>
            </a:fld>
            <a:endParaRPr lang="zh-CN" altLang="en-US"/>
          </a:p>
        </p:txBody>
      </p:sp>
    </p:spTree>
    <p:extLst>
      <p:ext uri="{BB962C8B-B14F-4D97-AF65-F5344CB8AC3E}">
        <p14:creationId xmlns:p14="http://schemas.microsoft.com/office/powerpoint/2010/main" val="14874285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多光束干涉</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分振幅干涉</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时域自相关波形 → 傅里叶变换谱</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对 </a:t>
            </a:r>
            <a:r>
              <a:rPr lang="en-US" altLang="zh-CN" sz="1800" b="0" i="0" u="none" strike="noStrike" dirty="0">
                <a:solidFill>
                  <a:srgbClr val="000000"/>
                </a:solidFill>
                <a:effectLst/>
                <a:latin typeface="等线" panose="02010600030101010101" pitchFamily="2" charset="-122"/>
                <a:ea typeface="等线" panose="02010600030101010101" pitchFamily="2" charset="-122"/>
              </a:rPr>
              <a:t>THz </a:t>
            </a:r>
            <a:r>
              <a:rPr lang="zh-CN" altLang="en-US" sz="1800" b="0" i="0" u="none" strike="noStrike" dirty="0">
                <a:solidFill>
                  <a:srgbClr val="000000"/>
                </a:solidFill>
                <a:effectLst/>
                <a:latin typeface="等线" panose="02010600030101010101" pitchFamily="2" charset="-122"/>
                <a:ea typeface="等线" panose="02010600030101010101" pitchFamily="2" charset="-122"/>
              </a:rPr>
              <a:t>高透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汇聚</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对 </a:t>
            </a:r>
            <a:r>
              <a:rPr lang="en-US" altLang="zh-CN" sz="1800" b="0" i="0" u="none" strike="noStrike" dirty="0">
                <a:solidFill>
                  <a:srgbClr val="000000"/>
                </a:solidFill>
                <a:effectLst/>
                <a:latin typeface="等线" panose="02010600030101010101" pitchFamily="2" charset="-122"/>
                <a:ea typeface="等线" panose="02010600030101010101" pitchFamily="2" charset="-122"/>
              </a:rPr>
              <a:t>THz </a:t>
            </a:r>
            <a:r>
              <a:rPr lang="zh-CN" altLang="en-US" sz="1800" b="0" i="0" u="none" strike="noStrike" dirty="0">
                <a:solidFill>
                  <a:srgbClr val="000000"/>
                </a:solidFill>
                <a:effectLst/>
                <a:latin typeface="等线" panose="02010600030101010101" pitchFamily="2" charset="-122"/>
                <a:ea typeface="等线" panose="02010600030101010101" pitchFamily="2" charset="-122"/>
              </a:rPr>
              <a:t>低吸收增透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半透半反（</a:t>
            </a:r>
            <a:r>
              <a:rPr lang="en-US" altLang="zh-CN" sz="1800" b="0" i="0" u="none" strike="noStrike" dirty="0">
                <a:solidFill>
                  <a:srgbClr val="000000"/>
                </a:solidFill>
                <a:effectLst/>
                <a:latin typeface="等线" panose="02010600030101010101" pitchFamily="2" charset="-122"/>
                <a:ea typeface="等线" panose="02010600030101010101" pitchFamily="2" charset="-122"/>
              </a:rPr>
              <a:t>FTIR</a:t>
            </a:r>
            <a:r>
              <a:rPr lang="zh-CN" altLang="en-US" sz="1800" b="0" i="0" u="none" strike="noStrike" dirty="0">
                <a:solidFill>
                  <a:srgbClr val="000000"/>
                </a:solidFill>
                <a:effectLst/>
                <a:latin typeface="等线" panose="02010600030101010101" pitchFamily="2" charset="-122"/>
                <a:ea typeface="等线" panose="02010600030101010101" pitchFamily="2" charset="-122"/>
              </a:rPr>
              <a:t>）</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对 </a:t>
            </a:r>
            <a:r>
              <a:rPr lang="en-US" altLang="zh-CN" sz="1800" b="0" i="0" u="none" strike="noStrike" dirty="0">
                <a:solidFill>
                  <a:srgbClr val="000000"/>
                </a:solidFill>
                <a:effectLst/>
                <a:latin typeface="等线" panose="02010600030101010101" pitchFamily="2" charset="-122"/>
                <a:ea typeface="等线" panose="02010600030101010101" pitchFamily="2" charset="-122"/>
              </a:rPr>
              <a:t>THz </a:t>
            </a:r>
            <a:r>
              <a:rPr lang="zh-CN" altLang="en-US" sz="1800" b="0" i="0" u="none" strike="noStrike" dirty="0">
                <a:solidFill>
                  <a:srgbClr val="000000"/>
                </a:solidFill>
                <a:effectLst/>
                <a:latin typeface="等线" panose="02010600030101010101" pitchFamily="2" charset="-122"/>
                <a:ea typeface="等线" panose="02010600030101010101" pitchFamily="2" charset="-122"/>
              </a:rPr>
              <a:t>高反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汇聚</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配合功率计找焦点</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筛滤出太赫兹</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对 </a:t>
            </a:r>
            <a:r>
              <a:rPr lang="en-US" altLang="zh-CN" sz="1800" b="0" i="0" u="none" strike="noStrike" dirty="0">
                <a:solidFill>
                  <a:srgbClr val="000000"/>
                </a:solidFill>
                <a:effectLst/>
                <a:latin typeface="等线" panose="02010600030101010101" pitchFamily="2" charset="-122"/>
                <a:ea typeface="等线" panose="02010600030101010101" pitchFamily="2" charset="-122"/>
              </a:rPr>
              <a:t>THz </a:t>
            </a:r>
            <a:r>
              <a:rPr lang="zh-CN" altLang="en-US" sz="1800" b="0" i="0" u="none" strike="noStrike" dirty="0">
                <a:solidFill>
                  <a:srgbClr val="000000"/>
                </a:solidFill>
                <a:effectLst/>
                <a:latin typeface="等线" panose="02010600030101010101" pitchFamily="2" charset="-122"/>
                <a:ea typeface="等线" panose="02010600030101010101" pitchFamily="2" charset="-122"/>
              </a:rPr>
              <a:t>高反 </a:t>
            </a:r>
            <a:r>
              <a:rPr lang="en-US" altLang="zh-CN" sz="1800" b="0" i="0" u="none" strike="noStrike" dirty="0">
                <a:solidFill>
                  <a:srgbClr val="000000"/>
                </a:solidFill>
                <a:effectLst/>
                <a:latin typeface="等线" panose="02010600030101010101" pitchFamily="2" charset="-122"/>
                <a:ea typeface="等线" panose="02010600030101010101" pitchFamily="2"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对近红外高透</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前路：调节能量大小</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中路：缩束、调节光斑大小</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尾路：分束上转换光，一部分到光谱仪，一部分到 </a:t>
            </a:r>
            <a:r>
              <a:rPr lang="en-US" altLang="zh-CN" sz="1800" b="0" i="0" u="none" strike="noStrike" dirty="0">
                <a:solidFill>
                  <a:srgbClr val="000000"/>
                </a:solidFill>
                <a:effectLst/>
                <a:latin typeface="等线" panose="02010600030101010101" pitchFamily="2" charset="-122"/>
                <a:ea typeface="等线" panose="02010600030101010101" pitchFamily="2" charset="-122"/>
              </a:rPr>
              <a:t>PD</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尾路：分离上转换光和泵浦光</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尾路：分离上转换光和泵浦光</a:t>
            </a:r>
            <a:r>
              <a:rPr lang="zh-CN" altLang="en-US" dirty="0"/>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尾路：分离上转换光和泵浦光</a:t>
            </a:r>
            <a:r>
              <a:rPr lang="zh-CN" altLang="en-US" dirty="0"/>
              <a:t> </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67</a:t>
            </a:fld>
            <a:endParaRPr lang="zh-CN" altLang="en-US"/>
          </a:p>
        </p:txBody>
      </p:sp>
    </p:spTree>
    <p:extLst>
      <p:ext uri="{BB962C8B-B14F-4D97-AF65-F5344CB8AC3E}">
        <p14:creationId xmlns:p14="http://schemas.microsoft.com/office/powerpoint/2010/main" val="130754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 </a:t>
            </a:r>
            <a:r>
              <a:rPr lang="zh-CN" altLang="en-US" dirty="0"/>
              <a:t>探测接收 </a:t>
            </a:r>
            <a:r>
              <a:rPr lang="en-US" altLang="zh-CN" dirty="0"/>
              <a:t>THz</a:t>
            </a:r>
            <a:r>
              <a:rPr lang="zh-CN" altLang="en-US" dirty="0"/>
              <a:t> 所需要的设备，包括功率、波长、波形探测，其工作原理、信噪比、灵敏度等方面进行介绍。</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7</a:t>
            </a:fld>
            <a:endParaRPr lang="zh-CN" altLang="en-US"/>
          </a:p>
        </p:txBody>
      </p:sp>
    </p:spTree>
    <p:extLst>
      <p:ext uri="{BB962C8B-B14F-4D97-AF65-F5344CB8AC3E}">
        <p14:creationId xmlns:p14="http://schemas.microsoft.com/office/powerpoint/2010/main" val="358707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下面就按照一定的逻辑顺序介绍一下 所调研的</a:t>
            </a:r>
            <a:r>
              <a:rPr lang="en-US" altLang="zh-CN" dirty="0"/>
              <a:t> 6</a:t>
            </a:r>
            <a:r>
              <a:rPr lang="zh-CN" altLang="en-US" dirty="0"/>
              <a:t>个方面 </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8</a:t>
            </a:fld>
            <a:endParaRPr lang="zh-CN" altLang="en-US"/>
          </a:p>
        </p:txBody>
      </p:sp>
    </p:spTree>
    <p:extLst>
      <p:ext uri="{BB962C8B-B14F-4D97-AF65-F5344CB8AC3E}">
        <p14:creationId xmlns:p14="http://schemas.microsoft.com/office/powerpoint/2010/main" val="2135324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a:t>
            </a:r>
            <a:r>
              <a:rPr lang="zh-CN" altLang="en-US" dirty="0"/>
              <a:t>没有高功率相干太赫兹源，什么都无从谈起；所以首当其冲的是太赫兹源，我们要设计的也属于太赫兹源。</a:t>
            </a:r>
            <a:endParaRPr lang="en-US" altLang="zh-CN" dirty="0"/>
          </a:p>
          <a:p>
            <a:r>
              <a:rPr lang="zh-CN" altLang="en-US" sz="1200" dirty="0">
                <a:latin typeface="黑体" panose="02010609060101010101" pitchFamily="49" charset="-122"/>
                <a:ea typeface="黑体" panose="02010609060101010101" pitchFamily="49" charset="-122"/>
              </a:rPr>
              <a:t>● </a:t>
            </a:r>
            <a:r>
              <a:rPr lang="zh-CN" altLang="en-US" dirty="0"/>
              <a:t>一般来说，相对于窄带太赫兹源，宽带太赫兹源更容易设计，且更容易达到高亮度；</a:t>
            </a:r>
          </a:p>
        </p:txBody>
      </p:sp>
      <p:sp>
        <p:nvSpPr>
          <p:cNvPr id="4" name="灯片编号占位符 3"/>
          <p:cNvSpPr>
            <a:spLocks noGrp="1"/>
          </p:cNvSpPr>
          <p:nvPr>
            <p:ph type="sldNum" sz="quarter" idx="5"/>
          </p:nvPr>
        </p:nvSpPr>
        <p:spPr/>
        <p:txBody>
          <a:bodyPr/>
          <a:lstStyle/>
          <a:p>
            <a:fld id="{AF9B491E-8A7B-433A-BEA8-137944D122B6}" type="slidenum">
              <a:rPr lang="zh-CN" altLang="en-US" smtClean="0"/>
              <a:t>9</a:t>
            </a:fld>
            <a:endParaRPr lang="zh-CN" altLang="en-US"/>
          </a:p>
        </p:txBody>
      </p:sp>
    </p:spTree>
    <p:extLst>
      <p:ext uri="{BB962C8B-B14F-4D97-AF65-F5344CB8AC3E}">
        <p14:creationId xmlns:p14="http://schemas.microsoft.com/office/powerpoint/2010/main" val="1177096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95ECA1-907C-45D1-AF1E-E747E27478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FC8D62-5C2F-4003-8CF3-A37B7982161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202D815C-28B7-40C7-8199-B81886731DC0}"/>
              </a:ext>
            </a:extLst>
          </p:cNvPr>
          <p:cNvSpPr>
            <a:spLocks noGrp="1"/>
          </p:cNvSpPr>
          <p:nvPr>
            <p:ph type="ftr" sz="quarter" idx="11"/>
          </p:nvPr>
        </p:nvSpPr>
        <p:spPr/>
        <p:txBody>
          <a:bodyPr/>
          <a:lstStyle/>
          <a:p>
            <a:endParaRPr lang="zh-CN" altLang="en-US"/>
          </a:p>
        </p:txBody>
      </p:sp>
      <p:sp>
        <p:nvSpPr>
          <p:cNvPr id="7" name="日期占位符 3">
            <a:extLst>
              <a:ext uri="{FF2B5EF4-FFF2-40B4-BE49-F238E27FC236}">
                <a16:creationId xmlns:a16="http://schemas.microsoft.com/office/drawing/2014/main" id="{DEC410C7-0133-4581-BF88-152BAE413A24}"/>
              </a:ext>
            </a:extLst>
          </p:cNvPr>
          <p:cNvSpPr>
            <a:spLocks noGrp="1"/>
          </p:cNvSpPr>
          <p:nvPr>
            <p:ph type="dt" sz="half" idx="2"/>
          </p:nvPr>
        </p:nvSpPr>
        <p:spPr>
          <a:xfrm>
            <a:off x="10925175" y="6417190"/>
            <a:ext cx="1266826" cy="365125"/>
          </a:xfrm>
          <a:prstGeom prst="rect">
            <a:avLst/>
          </a:prstGeom>
        </p:spPr>
        <p:txBody>
          <a:bodyPr vert="horz" lIns="91440" tIns="45720" rIns="91440" bIns="45720" rtlCol="0" anchor="ctr"/>
          <a:lstStyle>
            <a:lvl1pPr algn="ctr">
              <a:defRPr sz="1400" b="1" spc="100" baseline="0">
                <a:solidFill>
                  <a:srgbClr val="30475E"/>
                </a:solidFill>
              </a:defRPr>
            </a:lvl1pPr>
          </a:lstStyle>
          <a:p>
            <a:fld id="{BF744BAB-9749-4D5A-AE95-239245E018EB}" type="datetime1">
              <a:rPr lang="zh-CN" altLang="en-US" smtClean="0"/>
              <a:pPr/>
              <a:t>2021/1/18</a:t>
            </a:fld>
            <a:endParaRPr lang="zh-CN" altLang="en-US" dirty="0">
              <a:solidFill>
                <a:srgbClr val="30475E"/>
              </a:solidFill>
            </a:endParaRPr>
          </a:p>
        </p:txBody>
      </p:sp>
      <p:sp>
        <p:nvSpPr>
          <p:cNvPr id="8" name="灯片编号占位符 5">
            <a:extLst>
              <a:ext uri="{FF2B5EF4-FFF2-40B4-BE49-F238E27FC236}">
                <a16:creationId xmlns:a16="http://schemas.microsoft.com/office/drawing/2014/main" id="{DC42EA81-7E81-4337-A67B-EC6069B1BCDB}"/>
              </a:ext>
            </a:extLst>
          </p:cNvPr>
          <p:cNvSpPr>
            <a:spLocks noGrp="1"/>
          </p:cNvSpPr>
          <p:nvPr>
            <p:ph type="sldNum" sz="quarter" idx="4"/>
          </p:nvPr>
        </p:nvSpPr>
        <p:spPr>
          <a:xfrm>
            <a:off x="80257" y="6529022"/>
            <a:ext cx="445387" cy="192647"/>
          </a:xfrm>
          <a:prstGeom prst="rect">
            <a:avLst/>
          </a:prstGeom>
        </p:spPr>
        <p:txBody>
          <a:bodyPr vert="horz" lIns="91440" tIns="45720" rIns="91440" bIns="45720" rtlCol="0" anchor="ctr"/>
          <a:lstStyle>
            <a:lvl1pPr algn="ctr">
              <a:defRPr sz="1400" b="1">
                <a:solidFill>
                  <a:srgbClr val="30475E"/>
                </a:solidFill>
              </a:defRPr>
            </a:lvl1pPr>
          </a:lstStyle>
          <a:p>
            <a:fld id="{278D2D20-B611-4694-9CFA-BE5E39863996}" type="slidenum">
              <a:rPr lang="zh-CN" altLang="en-US" smtClean="0"/>
              <a:pPr/>
              <a:t>‹#›</a:t>
            </a:fld>
            <a:endParaRPr lang="zh-CN" altLang="en-US" dirty="0">
              <a:solidFill>
                <a:srgbClr val="30475E"/>
              </a:solidFill>
            </a:endParaRPr>
          </a:p>
        </p:txBody>
      </p:sp>
    </p:spTree>
    <p:extLst>
      <p:ext uri="{BB962C8B-B14F-4D97-AF65-F5344CB8AC3E}">
        <p14:creationId xmlns:p14="http://schemas.microsoft.com/office/powerpoint/2010/main" val="10243302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7C18B1C-5154-4CF5-8C09-F5A2D7B21325}"/>
              </a:ext>
            </a:extLst>
          </p:cNvPr>
          <p:cNvSpPr/>
          <p:nvPr userDrawn="1"/>
        </p:nvSpPr>
        <p:spPr>
          <a:xfrm>
            <a:off x="-1" y="6396039"/>
            <a:ext cx="12192001" cy="461962"/>
          </a:xfrm>
          <a:prstGeom prst="rect">
            <a:avLst/>
          </a:prstGeom>
          <a:solidFill>
            <a:srgbClr val="7E8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680F01D-B9ED-4134-8638-A3BB755BC586}"/>
              </a:ext>
            </a:extLst>
          </p:cNvPr>
          <p:cNvSpPr/>
          <p:nvPr userDrawn="1"/>
        </p:nvSpPr>
        <p:spPr>
          <a:xfrm>
            <a:off x="-2" y="-45244"/>
            <a:ext cx="12192001" cy="878682"/>
          </a:xfrm>
          <a:prstGeom prst="rect">
            <a:avLst/>
          </a:prstGeom>
          <a:solidFill>
            <a:srgbClr val="DB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占位符 1">
            <a:extLst>
              <a:ext uri="{FF2B5EF4-FFF2-40B4-BE49-F238E27FC236}">
                <a16:creationId xmlns:a16="http://schemas.microsoft.com/office/drawing/2014/main" id="{52386D62-5632-4DA2-A4DE-4FDA6EBB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CFF0498-3B38-4CF5-9C6A-4AA9AFC38D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7AE74414-7983-4DB1-B34D-31A63C8194FB}"/>
              </a:ext>
            </a:extLst>
          </p:cNvPr>
          <p:cNvSpPr>
            <a:spLocks noGrp="1"/>
          </p:cNvSpPr>
          <p:nvPr>
            <p:ph type="dt" sz="half" idx="2"/>
          </p:nvPr>
        </p:nvSpPr>
        <p:spPr>
          <a:xfrm>
            <a:off x="10925175" y="6417190"/>
            <a:ext cx="1266826" cy="365125"/>
          </a:xfrm>
          <a:prstGeom prst="rect">
            <a:avLst/>
          </a:prstGeom>
        </p:spPr>
        <p:txBody>
          <a:bodyPr vert="horz" lIns="91440" tIns="45720" rIns="91440" bIns="45720" rtlCol="0" anchor="ctr"/>
          <a:lstStyle>
            <a:lvl1pPr algn="ctr">
              <a:defRPr sz="1400" b="1" spc="100" baseline="0">
                <a:solidFill>
                  <a:srgbClr val="30475E"/>
                </a:solidFill>
              </a:defRPr>
            </a:lvl1pPr>
          </a:lstStyle>
          <a:p>
            <a:fld id="{D4AE7873-2C86-4A91-AEBD-7D87B2DC84BD}" type="datetime1">
              <a:rPr lang="zh-CN" altLang="en-US" smtClean="0"/>
              <a:pPr/>
              <a:t>2021/1/18</a:t>
            </a:fld>
            <a:endParaRPr lang="zh-CN" altLang="en-US" dirty="0">
              <a:solidFill>
                <a:srgbClr val="30475E"/>
              </a:solidFill>
            </a:endParaRPr>
          </a:p>
        </p:txBody>
      </p:sp>
      <p:sp>
        <p:nvSpPr>
          <p:cNvPr id="5" name="页脚占位符 4">
            <a:extLst>
              <a:ext uri="{FF2B5EF4-FFF2-40B4-BE49-F238E27FC236}">
                <a16:creationId xmlns:a16="http://schemas.microsoft.com/office/drawing/2014/main" id="{5C4475F9-A22D-4F34-A613-26EE9D69E4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CB9E5CD9-DEAE-491F-9990-5CDE50BCCCB4}"/>
              </a:ext>
            </a:extLst>
          </p:cNvPr>
          <p:cNvSpPr>
            <a:spLocks noGrp="1"/>
          </p:cNvSpPr>
          <p:nvPr>
            <p:ph type="sldNum" sz="quarter" idx="4"/>
          </p:nvPr>
        </p:nvSpPr>
        <p:spPr>
          <a:xfrm>
            <a:off x="80257" y="6529022"/>
            <a:ext cx="445387" cy="192647"/>
          </a:xfrm>
          <a:prstGeom prst="rect">
            <a:avLst/>
          </a:prstGeom>
        </p:spPr>
        <p:txBody>
          <a:bodyPr vert="horz" lIns="91440" tIns="45720" rIns="91440" bIns="45720" rtlCol="0" anchor="ctr"/>
          <a:lstStyle>
            <a:lvl1pPr algn="ctr">
              <a:defRPr sz="1400" b="1">
                <a:solidFill>
                  <a:srgbClr val="30475E"/>
                </a:solidFill>
              </a:defRPr>
            </a:lvl1pPr>
          </a:lstStyle>
          <a:p>
            <a:fld id="{278D2D20-B611-4694-9CFA-BE5E39863996}" type="slidenum">
              <a:rPr lang="zh-CN" altLang="en-US" smtClean="0"/>
              <a:pPr/>
              <a:t>‹#›</a:t>
            </a:fld>
            <a:endParaRPr lang="zh-CN" altLang="en-US" dirty="0">
              <a:solidFill>
                <a:srgbClr val="30475E"/>
              </a:solidFill>
            </a:endParaRPr>
          </a:p>
        </p:txBody>
      </p:sp>
      <p:sp>
        <p:nvSpPr>
          <p:cNvPr id="9" name="卷形: 垂直 8">
            <a:extLst>
              <a:ext uri="{FF2B5EF4-FFF2-40B4-BE49-F238E27FC236}">
                <a16:creationId xmlns:a16="http://schemas.microsoft.com/office/drawing/2014/main" id="{6CF037A4-B3B1-4843-8B38-45F4E76318A8}"/>
              </a:ext>
            </a:extLst>
          </p:cNvPr>
          <p:cNvSpPr/>
          <p:nvPr/>
        </p:nvSpPr>
        <p:spPr>
          <a:xfrm>
            <a:off x="132298" y="6453382"/>
            <a:ext cx="343952" cy="311280"/>
          </a:xfrm>
          <a:prstGeom prst="verticalScroll">
            <a:avLst/>
          </a:prstGeom>
          <a:noFill/>
          <a:ln>
            <a:solidFill>
              <a:srgbClr val="304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41041361"/>
      </p:ext>
    </p:extLst>
  </p:cSld>
  <p:clrMap bg1="lt1" tx1="dk1" bg2="lt2" tx2="dk2" accent1="accent1" accent2="accent2" accent3="accent3" accent4="accent4" accent5="accent5" accent6="accent6" hlink="hlink" folHlink="folHlink"/>
  <p:sldLayoutIdLst>
    <p:sldLayoutId id="2147483650"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image" Target="../media/image2.png"/><Relationship Id="rId7"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image" Target="../media/image3.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image" Target="../media/image2.png"/><Relationship Id="rId7" Type="http://schemas.openxmlformats.org/officeDocument/2006/relationships/oleObject" Target="../embeddings/oleObject4.bin"/><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oleObject" Target="../embeddings/oleObject3.bin"/><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image" Target="../media/image2.png"/><Relationship Id="rId7" Type="http://schemas.openxmlformats.org/officeDocument/2006/relationships/oleObject" Target="../embeddings/oleObject6.bin"/><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8.png"/><Relationship Id="rId5" Type="http://schemas.openxmlformats.org/officeDocument/2006/relationships/oleObject" Target="../embeddings/oleObject5.bin"/><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7.png"/><Relationship Id="rId7" Type="http://schemas.openxmlformats.org/officeDocument/2006/relationships/oleObject" Target="../embeddings/oleObject5.bin"/><Relationship Id="rId12"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5.wmf"/><Relationship Id="rId4" Type="http://schemas.openxmlformats.org/officeDocument/2006/relationships/image" Target="../media/image9.png"/><Relationship Id="rId9"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3" Type="http://schemas.openxmlformats.org/officeDocument/2006/relationships/image" Target="../media/image54.wmf"/><Relationship Id="rId18" Type="http://schemas.openxmlformats.org/officeDocument/2006/relationships/oleObject" Target="../embeddings/oleObject14.bin"/><Relationship Id="rId26" Type="http://schemas.openxmlformats.org/officeDocument/2006/relationships/oleObject" Target="../embeddings/oleObject18.bin"/><Relationship Id="rId39" Type="http://schemas.openxmlformats.org/officeDocument/2006/relationships/image" Target="../media/image67.wmf"/><Relationship Id="rId21" Type="http://schemas.openxmlformats.org/officeDocument/2006/relationships/image" Target="../media/image58.wmf"/><Relationship Id="rId34" Type="http://schemas.openxmlformats.org/officeDocument/2006/relationships/oleObject" Target="../embeddings/oleObject22.bin"/><Relationship Id="rId7" Type="http://schemas.openxmlformats.org/officeDocument/2006/relationships/image" Target="../media/image51.wmf"/><Relationship Id="rId12" Type="http://schemas.openxmlformats.org/officeDocument/2006/relationships/oleObject" Target="../embeddings/oleObject11.bin"/><Relationship Id="rId17" Type="http://schemas.openxmlformats.org/officeDocument/2006/relationships/image" Target="../media/image56.wmf"/><Relationship Id="rId25" Type="http://schemas.openxmlformats.org/officeDocument/2006/relationships/image" Target="../media/image60.wmf"/><Relationship Id="rId33" Type="http://schemas.openxmlformats.org/officeDocument/2006/relationships/image" Target="../media/image64.wmf"/><Relationship Id="rId38" Type="http://schemas.openxmlformats.org/officeDocument/2006/relationships/oleObject" Target="../embeddings/oleObject24.bin"/><Relationship Id="rId2" Type="http://schemas.openxmlformats.org/officeDocument/2006/relationships/notesSlide" Target="../notesSlides/notesSlide53.xml"/><Relationship Id="rId16" Type="http://schemas.openxmlformats.org/officeDocument/2006/relationships/oleObject" Target="../embeddings/oleObject13.bin"/><Relationship Id="rId20" Type="http://schemas.openxmlformats.org/officeDocument/2006/relationships/oleObject" Target="../embeddings/oleObject15.bin"/><Relationship Id="rId29" Type="http://schemas.openxmlformats.org/officeDocument/2006/relationships/image" Target="../media/image62.wmf"/><Relationship Id="rId1" Type="http://schemas.openxmlformats.org/officeDocument/2006/relationships/slideLayout" Target="../slideLayouts/slideLayout1.xml"/><Relationship Id="rId6" Type="http://schemas.openxmlformats.org/officeDocument/2006/relationships/oleObject" Target="../embeddings/oleObject8.bin"/><Relationship Id="rId11" Type="http://schemas.openxmlformats.org/officeDocument/2006/relationships/image" Target="../media/image53.wmf"/><Relationship Id="rId24" Type="http://schemas.openxmlformats.org/officeDocument/2006/relationships/oleObject" Target="../embeddings/oleObject17.bin"/><Relationship Id="rId32" Type="http://schemas.openxmlformats.org/officeDocument/2006/relationships/oleObject" Target="../embeddings/oleObject21.bin"/><Relationship Id="rId37" Type="http://schemas.openxmlformats.org/officeDocument/2006/relationships/image" Target="../media/image66.wmf"/><Relationship Id="rId5" Type="http://schemas.openxmlformats.org/officeDocument/2006/relationships/image" Target="../media/image50.emf"/><Relationship Id="rId15" Type="http://schemas.openxmlformats.org/officeDocument/2006/relationships/image" Target="../media/image55.wmf"/><Relationship Id="rId23" Type="http://schemas.openxmlformats.org/officeDocument/2006/relationships/image" Target="../media/image59.wmf"/><Relationship Id="rId28" Type="http://schemas.openxmlformats.org/officeDocument/2006/relationships/oleObject" Target="../embeddings/oleObject19.bin"/><Relationship Id="rId36" Type="http://schemas.openxmlformats.org/officeDocument/2006/relationships/oleObject" Target="../embeddings/oleObject23.bin"/><Relationship Id="rId10" Type="http://schemas.openxmlformats.org/officeDocument/2006/relationships/oleObject" Target="../embeddings/oleObject10.bin"/><Relationship Id="rId19" Type="http://schemas.openxmlformats.org/officeDocument/2006/relationships/image" Target="../media/image57.wmf"/><Relationship Id="rId31" Type="http://schemas.openxmlformats.org/officeDocument/2006/relationships/image" Target="../media/image63.wmf"/><Relationship Id="rId4" Type="http://schemas.openxmlformats.org/officeDocument/2006/relationships/oleObject" Target="../embeddings/oleObject7.bin"/><Relationship Id="rId9" Type="http://schemas.openxmlformats.org/officeDocument/2006/relationships/image" Target="../media/image52.wmf"/><Relationship Id="rId14" Type="http://schemas.openxmlformats.org/officeDocument/2006/relationships/oleObject" Target="../embeddings/oleObject12.bin"/><Relationship Id="rId22" Type="http://schemas.openxmlformats.org/officeDocument/2006/relationships/oleObject" Target="../embeddings/oleObject16.bin"/><Relationship Id="rId27" Type="http://schemas.openxmlformats.org/officeDocument/2006/relationships/image" Target="../media/image61.wmf"/><Relationship Id="rId30" Type="http://schemas.openxmlformats.org/officeDocument/2006/relationships/oleObject" Target="../embeddings/oleObject20.bin"/><Relationship Id="rId35" Type="http://schemas.openxmlformats.org/officeDocument/2006/relationships/image" Target="../media/image65.wmf"/><Relationship Id="rId8" Type="http://schemas.openxmlformats.org/officeDocument/2006/relationships/oleObject" Target="../embeddings/oleObject9.bin"/><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oleObject" Target="../embeddings/oleObject29.bin"/><Relationship Id="rId3" Type="http://schemas.openxmlformats.org/officeDocument/2006/relationships/image" Target="../media/image2.png"/><Relationship Id="rId7" Type="http://schemas.openxmlformats.org/officeDocument/2006/relationships/image" Target="../media/image69.wmf"/><Relationship Id="rId12" Type="http://schemas.openxmlformats.org/officeDocument/2006/relationships/image" Target="../media/image72.wmf"/><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oleObject" Target="../embeddings/oleObject26.bin"/><Relationship Id="rId11" Type="http://schemas.openxmlformats.org/officeDocument/2006/relationships/oleObject" Target="../embeddings/oleObject28.bin"/><Relationship Id="rId5" Type="http://schemas.openxmlformats.org/officeDocument/2006/relationships/image" Target="../media/image68.wmf"/><Relationship Id="rId10" Type="http://schemas.openxmlformats.org/officeDocument/2006/relationships/image" Target="../media/image71.png"/><Relationship Id="rId4" Type="http://schemas.openxmlformats.org/officeDocument/2006/relationships/oleObject" Target="../embeddings/oleObject25.bin"/><Relationship Id="rId9" Type="http://schemas.openxmlformats.org/officeDocument/2006/relationships/image" Target="../media/image70.wmf"/><Relationship Id="rId14" Type="http://schemas.openxmlformats.org/officeDocument/2006/relationships/image" Target="../media/image73.wmf"/></Relationships>
</file>

<file path=ppt/slides/_rels/slide55.xml.rels><?xml version="1.0" encoding="UTF-8" standalone="yes"?>
<Relationships xmlns="http://schemas.openxmlformats.org/package/2006/relationships"><Relationship Id="rId13" Type="http://schemas.openxmlformats.org/officeDocument/2006/relationships/image" Target="../media/image54.wmf"/><Relationship Id="rId18" Type="http://schemas.openxmlformats.org/officeDocument/2006/relationships/oleObject" Target="../embeddings/oleObject37.bin"/><Relationship Id="rId26" Type="http://schemas.openxmlformats.org/officeDocument/2006/relationships/oleObject" Target="../embeddings/oleObject41.bin"/><Relationship Id="rId39" Type="http://schemas.openxmlformats.org/officeDocument/2006/relationships/image" Target="../media/image87.wmf"/><Relationship Id="rId21" Type="http://schemas.openxmlformats.org/officeDocument/2006/relationships/image" Target="../media/image78.wmf"/><Relationship Id="rId34" Type="http://schemas.openxmlformats.org/officeDocument/2006/relationships/oleObject" Target="../embeddings/oleObject45.bin"/><Relationship Id="rId7" Type="http://schemas.openxmlformats.org/officeDocument/2006/relationships/image" Target="../media/image50.emf"/><Relationship Id="rId12" Type="http://schemas.openxmlformats.org/officeDocument/2006/relationships/oleObject" Target="../embeddings/oleObject34.bin"/><Relationship Id="rId17" Type="http://schemas.openxmlformats.org/officeDocument/2006/relationships/image" Target="../media/image77.wmf"/><Relationship Id="rId25" Type="http://schemas.openxmlformats.org/officeDocument/2006/relationships/image" Target="../media/image80.wmf"/><Relationship Id="rId33" Type="http://schemas.openxmlformats.org/officeDocument/2006/relationships/image" Target="../media/image84.wmf"/><Relationship Id="rId38" Type="http://schemas.openxmlformats.org/officeDocument/2006/relationships/oleObject" Target="../embeddings/oleObject47.bin"/><Relationship Id="rId2" Type="http://schemas.openxmlformats.org/officeDocument/2006/relationships/notesSlide" Target="../notesSlides/notesSlide55.xml"/><Relationship Id="rId16" Type="http://schemas.openxmlformats.org/officeDocument/2006/relationships/oleObject" Target="../embeddings/oleObject36.bin"/><Relationship Id="rId20" Type="http://schemas.openxmlformats.org/officeDocument/2006/relationships/oleObject" Target="../embeddings/oleObject38.bin"/><Relationship Id="rId29" Type="http://schemas.openxmlformats.org/officeDocument/2006/relationships/image" Target="../media/image82.wmf"/><Relationship Id="rId1" Type="http://schemas.openxmlformats.org/officeDocument/2006/relationships/slideLayout" Target="../slideLayouts/slideLayout1.xml"/><Relationship Id="rId6" Type="http://schemas.openxmlformats.org/officeDocument/2006/relationships/oleObject" Target="../embeddings/oleObject31.bin"/><Relationship Id="rId11" Type="http://schemas.openxmlformats.org/officeDocument/2006/relationships/image" Target="../media/image75.wmf"/><Relationship Id="rId24" Type="http://schemas.openxmlformats.org/officeDocument/2006/relationships/oleObject" Target="../embeddings/oleObject40.bin"/><Relationship Id="rId32" Type="http://schemas.openxmlformats.org/officeDocument/2006/relationships/oleObject" Target="../embeddings/oleObject44.bin"/><Relationship Id="rId37" Type="http://schemas.openxmlformats.org/officeDocument/2006/relationships/image" Target="../media/image86.wmf"/><Relationship Id="rId5" Type="http://schemas.openxmlformats.org/officeDocument/2006/relationships/image" Target="../media/image74.wmf"/><Relationship Id="rId15" Type="http://schemas.openxmlformats.org/officeDocument/2006/relationships/image" Target="../media/image76.wmf"/><Relationship Id="rId23" Type="http://schemas.openxmlformats.org/officeDocument/2006/relationships/image" Target="../media/image79.wmf"/><Relationship Id="rId28" Type="http://schemas.openxmlformats.org/officeDocument/2006/relationships/oleObject" Target="../embeddings/oleObject42.bin"/><Relationship Id="rId36" Type="http://schemas.openxmlformats.org/officeDocument/2006/relationships/oleObject" Target="../embeddings/oleObject46.bin"/><Relationship Id="rId10" Type="http://schemas.openxmlformats.org/officeDocument/2006/relationships/oleObject" Target="../embeddings/oleObject33.bin"/><Relationship Id="rId19" Type="http://schemas.openxmlformats.org/officeDocument/2006/relationships/image" Target="../media/image57.wmf"/><Relationship Id="rId31" Type="http://schemas.openxmlformats.org/officeDocument/2006/relationships/image" Target="../media/image83.wmf"/><Relationship Id="rId4" Type="http://schemas.openxmlformats.org/officeDocument/2006/relationships/oleObject" Target="../embeddings/oleObject30.bin"/><Relationship Id="rId9" Type="http://schemas.openxmlformats.org/officeDocument/2006/relationships/image" Target="../media/image52.wmf"/><Relationship Id="rId14" Type="http://schemas.openxmlformats.org/officeDocument/2006/relationships/oleObject" Target="../embeddings/oleObject35.bin"/><Relationship Id="rId22" Type="http://schemas.openxmlformats.org/officeDocument/2006/relationships/oleObject" Target="../embeddings/oleObject39.bin"/><Relationship Id="rId27" Type="http://schemas.openxmlformats.org/officeDocument/2006/relationships/image" Target="../media/image81.wmf"/><Relationship Id="rId30" Type="http://schemas.openxmlformats.org/officeDocument/2006/relationships/oleObject" Target="../embeddings/oleObject43.bin"/><Relationship Id="rId35" Type="http://schemas.openxmlformats.org/officeDocument/2006/relationships/image" Target="../media/image85.wmf"/><Relationship Id="rId8" Type="http://schemas.openxmlformats.org/officeDocument/2006/relationships/oleObject" Target="../embeddings/oleObject32.bin"/><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image" Target="../media/image2.png"/><Relationship Id="rId7" Type="http://schemas.openxmlformats.org/officeDocument/2006/relationships/image" Target="../media/image90.wmf"/><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oleObject" Target="../embeddings/oleObject48.bin"/><Relationship Id="rId5" Type="http://schemas.openxmlformats.org/officeDocument/2006/relationships/image" Target="../media/image89.jpg"/><Relationship Id="rId10" Type="http://schemas.openxmlformats.org/officeDocument/2006/relationships/image" Target="../media/image92.png"/><Relationship Id="rId4" Type="http://schemas.openxmlformats.org/officeDocument/2006/relationships/image" Target="../media/image88.jpg"/><Relationship Id="rId9" Type="http://schemas.openxmlformats.org/officeDocument/2006/relationships/image" Target="../media/image91.wmf"/></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3.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8.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太赫兹 </a:t>
            </a:r>
            <a:r>
              <a:rPr lang="en-US" altLang="zh-CN"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「调研」与「</a:t>
            </a:r>
            <a:r>
              <a:rPr lang="zh-CN" altLang="en-US" sz="3600" dirty="0">
                <a:solidFill>
                  <a:srgbClr val="30475E"/>
                </a:solidFill>
                <a:latin typeface="汉仪中楷简" panose="02010604000101010101" pitchFamily="2" charset="-122"/>
                <a:ea typeface="汉仪中楷简" panose="02010604000101010101" pitchFamily="2" charset="-122"/>
              </a:rPr>
              <a:t>设计</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15" name="Subtitle 2">
            <a:extLst>
              <a:ext uri="{FF2B5EF4-FFF2-40B4-BE49-F238E27FC236}">
                <a16:creationId xmlns:a16="http://schemas.microsoft.com/office/drawing/2014/main" id="{E20E94E5-17E5-444D-B33F-DC1BC643717E}"/>
              </a:ext>
            </a:extLst>
          </p:cNvPr>
          <p:cNvSpPr txBox="1">
            <a:spLocks/>
          </p:cNvSpPr>
          <p:nvPr/>
        </p:nvSpPr>
        <p:spPr>
          <a:xfrm>
            <a:off x="4863207" y="3840790"/>
            <a:ext cx="2465584" cy="1154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pc="100" dirty="0" err="1">
                <a:solidFill>
                  <a:srgbClr val="596E79"/>
                </a:solidFill>
                <a:latin typeface="Arial" panose="020B0604020202020204" pitchFamily="34" charset="0"/>
                <a:cs typeface="Arial" panose="020B0604020202020204" pitchFamily="34" charset="0"/>
              </a:rPr>
              <a:t>C</a:t>
            </a:r>
            <a:r>
              <a:rPr lang="en-US" altLang="zh-CN" spc="100" dirty="0" err="1">
                <a:solidFill>
                  <a:srgbClr val="596E79"/>
                </a:solidFill>
                <a:latin typeface="Arial" panose="020B0604020202020204" pitchFamily="34" charset="0"/>
                <a:cs typeface="Arial" panose="020B0604020202020204" pitchFamily="34" charset="0"/>
              </a:rPr>
              <a:t>henzhu</a:t>
            </a:r>
            <a:r>
              <a:rPr lang="en-US" spc="100" dirty="0">
                <a:solidFill>
                  <a:srgbClr val="596E79"/>
                </a:solidFill>
                <a:latin typeface="Arial" panose="020B0604020202020204" pitchFamily="34" charset="0"/>
                <a:cs typeface="Arial" panose="020B0604020202020204" pitchFamily="34" charset="0"/>
              </a:rPr>
              <a:t> </a:t>
            </a:r>
            <a:r>
              <a:rPr lang="en-US" spc="100" dirty="0" err="1">
                <a:solidFill>
                  <a:srgbClr val="596E79"/>
                </a:solidFill>
                <a:latin typeface="Arial" panose="020B0604020202020204" pitchFamily="34" charset="0"/>
                <a:cs typeface="Arial" panose="020B0604020202020204" pitchFamily="34" charset="0"/>
              </a:rPr>
              <a:t>Xie</a:t>
            </a:r>
            <a:endParaRPr lang="en-US" spc="100" dirty="0">
              <a:solidFill>
                <a:srgbClr val="596E79"/>
              </a:solidFill>
              <a:latin typeface="Arial" panose="020B0604020202020204" pitchFamily="34" charset="0"/>
              <a:cs typeface="Arial" panose="020B0604020202020204" pitchFamily="34" charset="0"/>
            </a:endParaRPr>
          </a:p>
          <a:p>
            <a:pPr marL="0" indent="0" algn="ctr">
              <a:lnSpc>
                <a:spcPct val="120000"/>
              </a:lnSpc>
              <a:buNone/>
            </a:pPr>
            <a:r>
              <a:rPr lang="en-US" spc="100" dirty="0">
                <a:solidFill>
                  <a:srgbClr val="596E79"/>
                </a:solidFill>
                <a:latin typeface="Arial" panose="020B0604020202020204" pitchFamily="34" charset="0"/>
                <a:cs typeface="Arial" panose="020B0604020202020204" pitchFamily="34" charset="0"/>
              </a:rPr>
              <a:t>Jan 18, 2021</a:t>
            </a:r>
          </a:p>
        </p:txBody>
      </p:sp>
      <p:sp>
        <p:nvSpPr>
          <p:cNvPr id="16" name="Subtitle 2">
            <a:extLst>
              <a:ext uri="{FF2B5EF4-FFF2-40B4-BE49-F238E27FC236}">
                <a16:creationId xmlns:a16="http://schemas.microsoft.com/office/drawing/2014/main" id="{BE299002-0A8D-4A33-B34A-7C43313CA710}"/>
              </a:ext>
            </a:extLst>
          </p:cNvPr>
          <p:cNvSpPr txBox="1">
            <a:spLocks/>
          </p:cNvSpPr>
          <p:nvPr/>
        </p:nvSpPr>
        <p:spPr>
          <a:xfrm>
            <a:off x="1523999" y="2401150"/>
            <a:ext cx="9144000" cy="1232120"/>
          </a:xfrm>
          <a:prstGeom prst="rect">
            <a:avLst/>
          </a:prstGeom>
          <a:effectLst>
            <a:outerShdw blurRad="38100" dist="50800" dir="5400000" algn="ctr" rotWithShape="0">
              <a:schemeClr val="bg2">
                <a:lumMod val="75000"/>
                <a:alpha val="43000"/>
              </a:scheme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buNone/>
            </a:pPr>
            <a:r>
              <a:rPr lang="en-US" altLang="zh-CN" sz="3600" b="1" spc="100" dirty="0">
                <a:latin typeface="Arial" panose="020B0604020202020204" pitchFamily="34" charset="0"/>
                <a:ea typeface="宋体" panose="02010600030101010101" pitchFamily="2" charset="-122"/>
                <a:cs typeface="Arial" panose="020B0604020202020204" pitchFamily="34" charset="0"/>
              </a:rPr>
              <a:t>Terahertz  —  </a:t>
            </a:r>
            <a:r>
              <a:rPr lang="en-US" altLang="zh-CN" sz="3600" b="1" spc="100" dirty="0" err="1">
                <a:latin typeface="Arial" panose="020B0604020202020204" pitchFamily="34" charset="0"/>
                <a:ea typeface="宋体" panose="02010600030101010101" pitchFamily="2" charset="-122"/>
                <a:cs typeface="Arial" panose="020B0604020202020204" pitchFamily="34" charset="0"/>
              </a:rPr>
              <a:t>Servey</a:t>
            </a:r>
            <a:r>
              <a:rPr lang="en-US" altLang="zh-CN" sz="3600" b="1" spc="100" dirty="0">
                <a:latin typeface="Arial" panose="020B0604020202020204" pitchFamily="34" charset="0"/>
                <a:ea typeface="宋体" panose="02010600030101010101" pitchFamily="2" charset="-122"/>
                <a:cs typeface="Arial" panose="020B0604020202020204" pitchFamily="34" charset="0"/>
              </a:rPr>
              <a:t> &amp; Design</a:t>
            </a:r>
            <a:endParaRPr lang="en-US" sz="3600" b="1" spc="100" dirty="0">
              <a:solidFill>
                <a:srgbClr val="596E79"/>
              </a:solidFill>
              <a:latin typeface="Arial" panose="020B0604020202020204" pitchFamily="34" charset="0"/>
              <a:cs typeface="Arial" panose="020B0604020202020204" pitchFamily="34" charset="0"/>
            </a:endParaRPr>
          </a:p>
        </p:txBody>
      </p:sp>
      <p:sp>
        <p:nvSpPr>
          <p:cNvPr id="13" name="日期占位符 3">
            <a:extLst>
              <a:ext uri="{FF2B5EF4-FFF2-40B4-BE49-F238E27FC236}">
                <a16:creationId xmlns:a16="http://schemas.microsoft.com/office/drawing/2014/main" id="{927BE90A-542D-4E06-B2C7-A081B59827A1}"/>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5916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10</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0" name="图片 19">
            <a:extLst>
              <a:ext uri="{FF2B5EF4-FFF2-40B4-BE49-F238E27FC236}">
                <a16:creationId xmlns:a16="http://schemas.microsoft.com/office/drawing/2014/main" id="{D0E95C69-92A8-4DED-BD31-5A6129D7B1F5}"/>
              </a:ext>
            </a:extLst>
          </p:cNvPr>
          <p:cNvPicPr>
            <a:picLocks noChangeAspect="1"/>
          </p:cNvPicPr>
          <p:nvPr/>
        </p:nvPicPr>
        <p:blipFill rotWithShape="1">
          <a:blip r:embed="rId3"/>
          <a:srcRect l="35606" r="46427"/>
          <a:stretch/>
        </p:blipFill>
        <p:spPr>
          <a:xfrm>
            <a:off x="3324227" y="1064916"/>
            <a:ext cx="6800837" cy="4114285"/>
          </a:xfrm>
          <a:custGeom>
            <a:avLst/>
            <a:gdLst>
              <a:gd name="connsiteX0" fmla="*/ 0 w 6800837"/>
              <a:gd name="connsiteY0" fmla="*/ 0 h 4114285"/>
              <a:gd name="connsiteX1" fmla="*/ 6800837 w 6800837"/>
              <a:gd name="connsiteY1" fmla="*/ 0 h 4114285"/>
              <a:gd name="connsiteX2" fmla="*/ 6800837 w 6800837"/>
              <a:gd name="connsiteY2" fmla="*/ 4114285 h 4114285"/>
              <a:gd name="connsiteX3" fmla="*/ 0 w 6800837"/>
              <a:gd name="connsiteY3" fmla="*/ 4114285 h 4114285"/>
            </a:gdLst>
            <a:ahLst/>
            <a:cxnLst>
              <a:cxn ang="0">
                <a:pos x="connsiteX0" y="connsiteY0"/>
              </a:cxn>
              <a:cxn ang="0">
                <a:pos x="connsiteX1" y="connsiteY1"/>
              </a:cxn>
              <a:cxn ang="0">
                <a:pos x="connsiteX2" y="connsiteY2"/>
              </a:cxn>
              <a:cxn ang="0">
                <a:pos x="connsiteX3" y="connsiteY3"/>
              </a:cxn>
            </a:cxnLst>
            <a:rect l="l" t="t" r="r" b="b"/>
            <a:pathLst>
              <a:path w="6800837" h="4114285">
                <a:moveTo>
                  <a:pt x="0" y="0"/>
                </a:moveTo>
                <a:lnTo>
                  <a:pt x="6800837" y="0"/>
                </a:lnTo>
                <a:lnTo>
                  <a:pt x="6800837" y="4114285"/>
                </a:lnTo>
                <a:lnTo>
                  <a:pt x="0" y="4114285"/>
                </a:lnTo>
                <a:close/>
              </a:path>
            </a:pathLst>
          </a:custGeom>
        </p:spPr>
      </p:pic>
      <p:pic>
        <p:nvPicPr>
          <p:cNvPr id="16" name="图片 15">
            <a:extLst>
              <a:ext uri="{FF2B5EF4-FFF2-40B4-BE49-F238E27FC236}">
                <a16:creationId xmlns:a16="http://schemas.microsoft.com/office/drawing/2014/main" id="{DF50805B-0566-4CA5-A797-8069810E936C}"/>
              </a:ext>
            </a:extLst>
          </p:cNvPr>
          <p:cNvPicPr>
            <a:picLocks noChangeAspect="1"/>
          </p:cNvPicPr>
          <p:nvPr/>
        </p:nvPicPr>
        <p:blipFill rotWithShape="1">
          <a:blip r:embed="rId3"/>
          <a:srcRect r="92546"/>
          <a:stretch/>
        </p:blipFill>
        <p:spPr>
          <a:xfrm>
            <a:off x="502908"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3" name="左中括号 2">
            <a:extLst>
              <a:ext uri="{FF2B5EF4-FFF2-40B4-BE49-F238E27FC236}">
                <a16:creationId xmlns:a16="http://schemas.microsoft.com/office/drawing/2014/main" id="{B6AF4AFF-8CEA-43E9-A44B-1F676D1FB5EE}"/>
              </a:ext>
            </a:extLst>
          </p:cNvPr>
          <p:cNvSpPr/>
          <p:nvPr/>
        </p:nvSpPr>
        <p:spPr>
          <a:xfrm>
            <a:off x="283780" y="3205246"/>
            <a:ext cx="572939" cy="1665830"/>
          </a:xfrm>
          <a:prstGeom prst="leftBracket">
            <a:avLst>
              <a:gd name="adj" fmla="val 83004"/>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119AE0DE-58C7-4BB6-B97F-539797118668}"/>
              </a:ext>
            </a:extLst>
          </p:cNvPr>
          <p:cNvSpPr/>
          <p:nvPr/>
        </p:nvSpPr>
        <p:spPr>
          <a:xfrm>
            <a:off x="861849" y="3120752"/>
            <a:ext cx="5577052" cy="190007"/>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90F83A1B-CB6E-4868-A699-89F5208D4DBE}"/>
              </a:ext>
            </a:extLst>
          </p:cNvPr>
          <p:cNvSpPr/>
          <p:nvPr/>
        </p:nvSpPr>
        <p:spPr>
          <a:xfrm>
            <a:off x="861848" y="4768436"/>
            <a:ext cx="5577052" cy="190007"/>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日期占位符 3">
            <a:extLst>
              <a:ext uri="{FF2B5EF4-FFF2-40B4-BE49-F238E27FC236}">
                <a16:creationId xmlns:a16="http://schemas.microsoft.com/office/drawing/2014/main" id="{4D9B0492-2599-4EB7-A4CC-72EDEF91C329}"/>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7" name="RectanglePageNum">
            <a:extLst>
              <a:ext uri="{FF2B5EF4-FFF2-40B4-BE49-F238E27FC236}">
                <a16:creationId xmlns:a16="http://schemas.microsoft.com/office/drawing/2014/main" id="{E14E6C11-8BC7-4C22-89BC-270E9DF0B058}"/>
              </a:ext>
            </a:extLst>
          </p:cNvPr>
          <p:cNvSpPr/>
          <p:nvPr/>
        </p:nvSpPr>
        <p:spPr>
          <a:xfrm>
            <a:off x="0" y="6819900"/>
            <a:ext cx="1662545"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2301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4F11EFF-00A6-4DBE-899D-80B78B77F89D}"/>
              </a:ext>
            </a:extLst>
          </p:cNvPr>
          <p:cNvPicPr>
            <a:picLocks noChangeAspect="1"/>
          </p:cNvPicPr>
          <p:nvPr/>
        </p:nvPicPr>
        <p:blipFill rotWithShape="1">
          <a:blip r:embed="rId3"/>
          <a:srcRect l="35606" r="46427"/>
          <a:stretch/>
        </p:blipFill>
        <p:spPr>
          <a:xfrm>
            <a:off x="3324227" y="1064916"/>
            <a:ext cx="6800837" cy="4114285"/>
          </a:xfrm>
          <a:custGeom>
            <a:avLst/>
            <a:gdLst>
              <a:gd name="connsiteX0" fmla="*/ 0 w 6800837"/>
              <a:gd name="connsiteY0" fmla="*/ 0 h 4114285"/>
              <a:gd name="connsiteX1" fmla="*/ 6800837 w 6800837"/>
              <a:gd name="connsiteY1" fmla="*/ 0 h 4114285"/>
              <a:gd name="connsiteX2" fmla="*/ 6800837 w 6800837"/>
              <a:gd name="connsiteY2" fmla="*/ 4114285 h 4114285"/>
              <a:gd name="connsiteX3" fmla="*/ 0 w 6800837"/>
              <a:gd name="connsiteY3" fmla="*/ 4114285 h 4114285"/>
            </a:gdLst>
            <a:ahLst/>
            <a:cxnLst>
              <a:cxn ang="0">
                <a:pos x="connsiteX0" y="connsiteY0"/>
              </a:cxn>
              <a:cxn ang="0">
                <a:pos x="connsiteX1" y="connsiteY1"/>
              </a:cxn>
              <a:cxn ang="0">
                <a:pos x="connsiteX2" y="connsiteY2"/>
              </a:cxn>
              <a:cxn ang="0">
                <a:pos x="connsiteX3" y="connsiteY3"/>
              </a:cxn>
            </a:cxnLst>
            <a:rect l="l" t="t" r="r" b="b"/>
            <a:pathLst>
              <a:path w="6800837" h="4114285">
                <a:moveTo>
                  <a:pt x="0" y="0"/>
                </a:moveTo>
                <a:lnTo>
                  <a:pt x="6800837" y="0"/>
                </a:lnTo>
                <a:lnTo>
                  <a:pt x="6800837" y="4114285"/>
                </a:lnTo>
                <a:lnTo>
                  <a:pt x="0" y="4114285"/>
                </a:lnTo>
                <a:close/>
              </a:path>
            </a:pathLst>
          </a:custGeom>
        </p:spPr>
      </p:pic>
      <p:pic>
        <p:nvPicPr>
          <p:cNvPr id="19" name="图片 18">
            <a:extLst>
              <a:ext uri="{FF2B5EF4-FFF2-40B4-BE49-F238E27FC236}">
                <a16:creationId xmlns:a16="http://schemas.microsoft.com/office/drawing/2014/main" id="{350F17FC-FD3C-4205-8175-8E9F9FC91E0A}"/>
              </a:ext>
            </a:extLst>
          </p:cNvPr>
          <p:cNvPicPr>
            <a:picLocks noChangeAspect="1"/>
          </p:cNvPicPr>
          <p:nvPr/>
        </p:nvPicPr>
        <p:blipFill rotWithShape="1">
          <a:blip r:embed="rId3"/>
          <a:srcRect r="92546"/>
          <a:stretch/>
        </p:blipFill>
        <p:spPr>
          <a:xfrm>
            <a:off x="502908"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11</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2" name="矩形: 圆角 1">
            <a:extLst>
              <a:ext uri="{FF2B5EF4-FFF2-40B4-BE49-F238E27FC236}">
                <a16:creationId xmlns:a16="http://schemas.microsoft.com/office/drawing/2014/main" id="{119AE0DE-58C7-4BB6-B97F-539797118668}"/>
              </a:ext>
            </a:extLst>
          </p:cNvPr>
          <p:cNvSpPr/>
          <p:nvPr/>
        </p:nvSpPr>
        <p:spPr>
          <a:xfrm>
            <a:off x="861849" y="2300950"/>
            <a:ext cx="5577052" cy="190007"/>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90F83A1B-CB6E-4868-A699-89F5208D4DBE}"/>
              </a:ext>
            </a:extLst>
          </p:cNvPr>
          <p:cNvSpPr/>
          <p:nvPr/>
        </p:nvSpPr>
        <p:spPr>
          <a:xfrm>
            <a:off x="861847" y="4358535"/>
            <a:ext cx="5577053" cy="190007"/>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左中括号 2">
            <a:extLst>
              <a:ext uri="{FF2B5EF4-FFF2-40B4-BE49-F238E27FC236}">
                <a16:creationId xmlns:a16="http://schemas.microsoft.com/office/drawing/2014/main" id="{B6AF4AFF-8CEA-43E9-A44B-1F676D1FB5EE}"/>
              </a:ext>
            </a:extLst>
          </p:cNvPr>
          <p:cNvSpPr/>
          <p:nvPr/>
        </p:nvSpPr>
        <p:spPr>
          <a:xfrm>
            <a:off x="283780" y="2375344"/>
            <a:ext cx="572939" cy="2091554"/>
          </a:xfrm>
          <a:prstGeom prst="leftBracket">
            <a:avLst>
              <a:gd name="adj" fmla="val 110985"/>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日期占位符 3">
            <a:extLst>
              <a:ext uri="{FF2B5EF4-FFF2-40B4-BE49-F238E27FC236}">
                <a16:creationId xmlns:a16="http://schemas.microsoft.com/office/drawing/2014/main" id="{643568EB-60FF-4A01-916A-1A31C4BAB894}"/>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7" name="RectanglePageNum">
            <a:extLst>
              <a:ext uri="{FF2B5EF4-FFF2-40B4-BE49-F238E27FC236}">
                <a16:creationId xmlns:a16="http://schemas.microsoft.com/office/drawing/2014/main" id="{6534A57A-76B1-4247-9C0A-A9F1819EF2E3}"/>
              </a:ext>
            </a:extLst>
          </p:cNvPr>
          <p:cNvSpPr/>
          <p:nvPr/>
        </p:nvSpPr>
        <p:spPr>
          <a:xfrm>
            <a:off x="0" y="6819900"/>
            <a:ext cx="1847273"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109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7E5324C8-D333-4F98-8B34-F94A4A5BBF45}"/>
              </a:ext>
            </a:extLst>
          </p:cNvPr>
          <p:cNvPicPr>
            <a:picLocks noChangeAspect="1"/>
          </p:cNvPicPr>
          <p:nvPr/>
        </p:nvPicPr>
        <p:blipFill rotWithShape="1">
          <a:blip r:embed="rId3"/>
          <a:srcRect l="35606" r="46427"/>
          <a:stretch/>
        </p:blipFill>
        <p:spPr>
          <a:xfrm>
            <a:off x="3324227" y="1064916"/>
            <a:ext cx="6800837" cy="4114285"/>
          </a:xfrm>
          <a:custGeom>
            <a:avLst/>
            <a:gdLst>
              <a:gd name="connsiteX0" fmla="*/ 0 w 6800837"/>
              <a:gd name="connsiteY0" fmla="*/ 0 h 4114285"/>
              <a:gd name="connsiteX1" fmla="*/ 6800837 w 6800837"/>
              <a:gd name="connsiteY1" fmla="*/ 0 h 4114285"/>
              <a:gd name="connsiteX2" fmla="*/ 6800837 w 6800837"/>
              <a:gd name="connsiteY2" fmla="*/ 4114285 h 4114285"/>
              <a:gd name="connsiteX3" fmla="*/ 0 w 6800837"/>
              <a:gd name="connsiteY3" fmla="*/ 4114285 h 4114285"/>
            </a:gdLst>
            <a:ahLst/>
            <a:cxnLst>
              <a:cxn ang="0">
                <a:pos x="connsiteX0" y="connsiteY0"/>
              </a:cxn>
              <a:cxn ang="0">
                <a:pos x="connsiteX1" y="connsiteY1"/>
              </a:cxn>
              <a:cxn ang="0">
                <a:pos x="connsiteX2" y="connsiteY2"/>
              </a:cxn>
              <a:cxn ang="0">
                <a:pos x="connsiteX3" y="connsiteY3"/>
              </a:cxn>
            </a:cxnLst>
            <a:rect l="l" t="t" r="r" b="b"/>
            <a:pathLst>
              <a:path w="6800837" h="4114285">
                <a:moveTo>
                  <a:pt x="0" y="0"/>
                </a:moveTo>
                <a:lnTo>
                  <a:pt x="6800837" y="0"/>
                </a:lnTo>
                <a:lnTo>
                  <a:pt x="6800837" y="4114285"/>
                </a:lnTo>
                <a:lnTo>
                  <a:pt x="0" y="4114285"/>
                </a:lnTo>
                <a:close/>
              </a:path>
            </a:pathLst>
          </a:custGeom>
        </p:spPr>
      </p:pic>
      <p:pic>
        <p:nvPicPr>
          <p:cNvPr id="19" name="图片 18">
            <a:extLst>
              <a:ext uri="{FF2B5EF4-FFF2-40B4-BE49-F238E27FC236}">
                <a16:creationId xmlns:a16="http://schemas.microsoft.com/office/drawing/2014/main" id="{38C9265C-AA2E-4F17-B2EE-33DBCCFFECEF}"/>
              </a:ext>
            </a:extLst>
          </p:cNvPr>
          <p:cNvPicPr>
            <a:picLocks noChangeAspect="1"/>
          </p:cNvPicPr>
          <p:nvPr/>
        </p:nvPicPr>
        <p:blipFill rotWithShape="1">
          <a:blip r:embed="rId3"/>
          <a:srcRect r="92546"/>
          <a:stretch/>
        </p:blipFill>
        <p:spPr>
          <a:xfrm>
            <a:off x="502908"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12</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7" name="日期占位符 3">
            <a:extLst>
              <a:ext uri="{FF2B5EF4-FFF2-40B4-BE49-F238E27FC236}">
                <a16:creationId xmlns:a16="http://schemas.microsoft.com/office/drawing/2014/main" id="{B581704D-5C3A-45ED-B3DD-65A6DCE1D704}"/>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17" name="矩形: 圆角 16">
            <a:extLst>
              <a:ext uri="{FF2B5EF4-FFF2-40B4-BE49-F238E27FC236}">
                <a16:creationId xmlns:a16="http://schemas.microsoft.com/office/drawing/2014/main" id="{90F83A1B-CB6E-4868-A699-89F5208D4DBE}"/>
              </a:ext>
            </a:extLst>
          </p:cNvPr>
          <p:cNvSpPr/>
          <p:nvPr/>
        </p:nvSpPr>
        <p:spPr>
          <a:xfrm>
            <a:off x="854227" y="4561123"/>
            <a:ext cx="5591505" cy="202954"/>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PageNum">
            <a:extLst>
              <a:ext uri="{FF2B5EF4-FFF2-40B4-BE49-F238E27FC236}">
                <a16:creationId xmlns:a16="http://schemas.microsoft.com/office/drawing/2014/main" id="{0119C3B0-4B41-488A-AAB7-976B0177C636}"/>
              </a:ext>
            </a:extLst>
          </p:cNvPr>
          <p:cNvSpPr/>
          <p:nvPr/>
        </p:nvSpPr>
        <p:spPr>
          <a:xfrm>
            <a:off x="0" y="6819900"/>
            <a:ext cx="2032000"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46089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13</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3"/>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BF42F3ED-4367-47CA-B9A1-59729D944CE5}"/>
              </a:ext>
            </a:extLst>
          </p:cNvPr>
          <p:cNvPicPr>
            <a:picLocks noChangeAspect="1"/>
          </p:cNvPicPr>
          <p:nvPr/>
        </p:nvPicPr>
        <p:blipFill>
          <a:blip r:embed="rId4"/>
          <a:stretch>
            <a:fillRect/>
          </a:stretch>
        </p:blipFill>
        <p:spPr>
          <a:xfrm>
            <a:off x="3779835" y="2853312"/>
            <a:ext cx="2620965" cy="2112330"/>
          </a:xfrm>
          <a:prstGeom prst="rect">
            <a:avLst/>
          </a:prstGeom>
        </p:spPr>
      </p:pic>
      <p:sp>
        <p:nvSpPr>
          <p:cNvPr id="23" name="任意多边形: 形状 22">
            <a:extLst>
              <a:ext uri="{FF2B5EF4-FFF2-40B4-BE49-F238E27FC236}">
                <a16:creationId xmlns:a16="http://schemas.microsoft.com/office/drawing/2014/main" id="{54B5461A-569D-429A-BD64-1BA608A738A9}"/>
              </a:ext>
            </a:extLst>
          </p:cNvPr>
          <p:cNvSpPr/>
          <p:nvPr/>
        </p:nvSpPr>
        <p:spPr>
          <a:xfrm>
            <a:off x="1784446" y="3190002"/>
            <a:ext cx="1289050" cy="571502"/>
          </a:xfrm>
          <a:custGeom>
            <a:avLst/>
            <a:gdLst>
              <a:gd name="connsiteX0" fmla="*/ 0 w 1739900"/>
              <a:gd name="connsiteY0" fmla="*/ 565152 h 571502"/>
              <a:gd name="connsiteX1" fmla="*/ 88900 w 1739900"/>
              <a:gd name="connsiteY1" fmla="*/ 2 h 571502"/>
              <a:gd name="connsiteX2" fmla="*/ 146050 w 1739900"/>
              <a:gd name="connsiteY2" fmla="*/ 571502 h 571502"/>
              <a:gd name="connsiteX3" fmla="*/ 247650 w 1739900"/>
              <a:gd name="connsiteY3" fmla="*/ 2 h 571502"/>
              <a:gd name="connsiteX4" fmla="*/ 304800 w 1739900"/>
              <a:gd name="connsiteY4" fmla="*/ 571502 h 571502"/>
              <a:gd name="connsiteX5" fmla="*/ 406400 w 1739900"/>
              <a:gd name="connsiteY5" fmla="*/ 2 h 571502"/>
              <a:gd name="connsiteX6" fmla="*/ 476250 w 1739900"/>
              <a:gd name="connsiteY6" fmla="*/ 565152 h 571502"/>
              <a:gd name="connsiteX7" fmla="*/ 571500 w 1739900"/>
              <a:gd name="connsiteY7" fmla="*/ 6352 h 571502"/>
              <a:gd name="connsiteX8" fmla="*/ 641350 w 1739900"/>
              <a:gd name="connsiteY8" fmla="*/ 565152 h 571502"/>
              <a:gd name="connsiteX9" fmla="*/ 730250 w 1739900"/>
              <a:gd name="connsiteY9" fmla="*/ 6352 h 571502"/>
              <a:gd name="connsiteX10" fmla="*/ 800100 w 1739900"/>
              <a:gd name="connsiteY10" fmla="*/ 571502 h 571502"/>
              <a:gd name="connsiteX11" fmla="*/ 908050 w 1739900"/>
              <a:gd name="connsiteY11" fmla="*/ 6352 h 571502"/>
              <a:gd name="connsiteX12" fmla="*/ 977900 w 1739900"/>
              <a:gd name="connsiteY12" fmla="*/ 565152 h 571502"/>
              <a:gd name="connsiteX13" fmla="*/ 1073150 w 1739900"/>
              <a:gd name="connsiteY13" fmla="*/ 6352 h 571502"/>
              <a:gd name="connsiteX14" fmla="*/ 1149350 w 1739900"/>
              <a:gd name="connsiteY14" fmla="*/ 565152 h 571502"/>
              <a:gd name="connsiteX15" fmla="*/ 1244600 w 1739900"/>
              <a:gd name="connsiteY15" fmla="*/ 6352 h 571502"/>
              <a:gd name="connsiteX16" fmla="*/ 1314450 w 1739900"/>
              <a:gd name="connsiteY16" fmla="*/ 565152 h 571502"/>
              <a:gd name="connsiteX17" fmla="*/ 1428750 w 1739900"/>
              <a:gd name="connsiteY17" fmla="*/ 6352 h 571502"/>
              <a:gd name="connsiteX18" fmla="*/ 1485900 w 1739900"/>
              <a:gd name="connsiteY18" fmla="*/ 565152 h 571502"/>
              <a:gd name="connsiteX19" fmla="*/ 1587500 w 1739900"/>
              <a:gd name="connsiteY19" fmla="*/ 6352 h 571502"/>
              <a:gd name="connsiteX20" fmla="*/ 1663700 w 1739900"/>
              <a:gd name="connsiteY20" fmla="*/ 565152 h 571502"/>
              <a:gd name="connsiteX21" fmla="*/ 1739900 w 1739900"/>
              <a:gd name="connsiteY21" fmla="*/ 6352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9900" h="571502">
                <a:moveTo>
                  <a:pt x="0" y="565152"/>
                </a:moveTo>
                <a:cubicBezTo>
                  <a:pt x="32279" y="282048"/>
                  <a:pt x="64558" y="-1056"/>
                  <a:pt x="88900" y="2"/>
                </a:cubicBezTo>
                <a:cubicBezTo>
                  <a:pt x="113242" y="1060"/>
                  <a:pt x="119592" y="571502"/>
                  <a:pt x="146050" y="571502"/>
                </a:cubicBezTo>
                <a:cubicBezTo>
                  <a:pt x="172508" y="571502"/>
                  <a:pt x="221192" y="2"/>
                  <a:pt x="247650" y="2"/>
                </a:cubicBezTo>
                <a:cubicBezTo>
                  <a:pt x="274108" y="2"/>
                  <a:pt x="278342" y="571502"/>
                  <a:pt x="304800" y="571502"/>
                </a:cubicBezTo>
                <a:cubicBezTo>
                  <a:pt x="331258" y="571502"/>
                  <a:pt x="377825" y="1060"/>
                  <a:pt x="406400" y="2"/>
                </a:cubicBezTo>
                <a:cubicBezTo>
                  <a:pt x="434975" y="-1056"/>
                  <a:pt x="448733" y="564094"/>
                  <a:pt x="476250" y="565152"/>
                </a:cubicBezTo>
                <a:cubicBezTo>
                  <a:pt x="503767" y="566210"/>
                  <a:pt x="543983" y="6352"/>
                  <a:pt x="571500" y="6352"/>
                </a:cubicBezTo>
                <a:cubicBezTo>
                  <a:pt x="599017" y="6352"/>
                  <a:pt x="614892" y="565152"/>
                  <a:pt x="641350" y="565152"/>
                </a:cubicBezTo>
                <a:cubicBezTo>
                  <a:pt x="667808" y="565152"/>
                  <a:pt x="703792" y="5294"/>
                  <a:pt x="730250" y="6352"/>
                </a:cubicBezTo>
                <a:cubicBezTo>
                  <a:pt x="756708" y="7410"/>
                  <a:pt x="770467" y="571502"/>
                  <a:pt x="800100" y="571502"/>
                </a:cubicBezTo>
                <a:cubicBezTo>
                  <a:pt x="829733" y="571502"/>
                  <a:pt x="878417" y="7410"/>
                  <a:pt x="908050" y="6352"/>
                </a:cubicBezTo>
                <a:cubicBezTo>
                  <a:pt x="937683" y="5294"/>
                  <a:pt x="950383" y="565152"/>
                  <a:pt x="977900" y="565152"/>
                </a:cubicBezTo>
                <a:cubicBezTo>
                  <a:pt x="1005417" y="565152"/>
                  <a:pt x="1044575" y="6352"/>
                  <a:pt x="1073150" y="6352"/>
                </a:cubicBezTo>
                <a:cubicBezTo>
                  <a:pt x="1101725" y="6352"/>
                  <a:pt x="1120775" y="565152"/>
                  <a:pt x="1149350" y="565152"/>
                </a:cubicBezTo>
                <a:cubicBezTo>
                  <a:pt x="1177925" y="565152"/>
                  <a:pt x="1217083" y="6352"/>
                  <a:pt x="1244600" y="6352"/>
                </a:cubicBezTo>
                <a:cubicBezTo>
                  <a:pt x="1272117" y="6352"/>
                  <a:pt x="1283758" y="565152"/>
                  <a:pt x="1314450" y="565152"/>
                </a:cubicBezTo>
                <a:cubicBezTo>
                  <a:pt x="1345142" y="565152"/>
                  <a:pt x="1400175" y="6352"/>
                  <a:pt x="1428750" y="6352"/>
                </a:cubicBezTo>
                <a:cubicBezTo>
                  <a:pt x="1457325" y="6352"/>
                  <a:pt x="1459442" y="565152"/>
                  <a:pt x="1485900" y="565152"/>
                </a:cubicBezTo>
                <a:cubicBezTo>
                  <a:pt x="1512358" y="565152"/>
                  <a:pt x="1557867" y="6352"/>
                  <a:pt x="1587500" y="6352"/>
                </a:cubicBezTo>
                <a:cubicBezTo>
                  <a:pt x="1617133" y="6352"/>
                  <a:pt x="1638300" y="565152"/>
                  <a:pt x="1663700" y="565152"/>
                </a:cubicBezTo>
                <a:cubicBezTo>
                  <a:pt x="1689100" y="565152"/>
                  <a:pt x="1714500" y="285752"/>
                  <a:pt x="1739900" y="63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4" name="对象 23">
            <a:extLst>
              <a:ext uri="{FF2B5EF4-FFF2-40B4-BE49-F238E27FC236}">
                <a16:creationId xmlns:a16="http://schemas.microsoft.com/office/drawing/2014/main" id="{09BCFEA0-2F37-41E0-BE39-ACBCB2BECBF8}"/>
              </a:ext>
            </a:extLst>
          </p:cNvPr>
          <p:cNvGraphicFramePr>
            <a:graphicFrameLocks noChangeAspect="1"/>
          </p:cNvGraphicFramePr>
          <p:nvPr>
            <p:extLst>
              <p:ext uri="{D42A27DB-BD31-4B8C-83A1-F6EECF244321}">
                <p14:modId xmlns:p14="http://schemas.microsoft.com/office/powerpoint/2010/main" val="1929423526"/>
              </p:ext>
            </p:extLst>
          </p:nvPr>
        </p:nvGraphicFramePr>
        <p:xfrm>
          <a:off x="3395857" y="3330497"/>
          <a:ext cx="260350" cy="290513"/>
        </p:xfrm>
        <a:graphic>
          <a:graphicData uri="http://schemas.openxmlformats.org/presentationml/2006/ole">
            <mc:AlternateContent xmlns:mc="http://schemas.openxmlformats.org/markup-compatibility/2006">
              <mc:Choice xmlns:v="urn:schemas-microsoft-com:vml" Requires="v">
                <p:oleObj name="Equation" r:id="rId5" imgW="260659" imgH="289810" progId="Equation.DSMT4">
                  <p:embed/>
                </p:oleObj>
              </mc:Choice>
              <mc:Fallback>
                <p:oleObj name="Equation" r:id="rId5" imgW="260659" imgH="289810" progId="Equation.DSMT4">
                  <p:embed/>
                  <p:pic>
                    <p:nvPicPr>
                      <p:cNvPr id="0" name=""/>
                      <p:cNvPicPr/>
                      <p:nvPr/>
                    </p:nvPicPr>
                    <p:blipFill>
                      <a:blip r:embed="rId6"/>
                      <a:stretch>
                        <a:fillRect/>
                      </a:stretch>
                    </p:blipFill>
                    <p:spPr>
                      <a:xfrm>
                        <a:off x="3395857" y="3330497"/>
                        <a:ext cx="260350" cy="290513"/>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0B623E6C-92E7-49AE-B47F-F8E0B9D61352}"/>
              </a:ext>
            </a:extLst>
          </p:cNvPr>
          <p:cNvGraphicFramePr>
            <a:graphicFrameLocks noChangeAspect="1"/>
          </p:cNvGraphicFramePr>
          <p:nvPr>
            <p:extLst>
              <p:ext uri="{D42A27DB-BD31-4B8C-83A1-F6EECF244321}">
                <p14:modId xmlns:p14="http://schemas.microsoft.com/office/powerpoint/2010/main" val="1839579750"/>
              </p:ext>
            </p:extLst>
          </p:nvPr>
        </p:nvGraphicFramePr>
        <p:xfrm>
          <a:off x="6334348" y="3278650"/>
          <a:ext cx="380160" cy="342360"/>
        </p:xfrm>
        <a:graphic>
          <a:graphicData uri="http://schemas.openxmlformats.org/presentationml/2006/ole">
            <mc:AlternateContent xmlns:mc="http://schemas.openxmlformats.org/markup-compatibility/2006">
              <mc:Choice xmlns:v="urn:schemas-microsoft-com:vml" Requires="v">
                <p:oleObj name="Equation" r:id="rId7" imgW="126720" imgH="114120" progId="Equation.DSMT4">
                  <p:embed/>
                </p:oleObj>
              </mc:Choice>
              <mc:Fallback>
                <p:oleObj name="Equation" r:id="rId7" imgW="126720" imgH="114120" progId="Equation.DSMT4">
                  <p:embed/>
                  <p:pic>
                    <p:nvPicPr>
                      <p:cNvPr id="0" name=""/>
                      <p:cNvPicPr/>
                      <p:nvPr/>
                    </p:nvPicPr>
                    <p:blipFill>
                      <a:blip r:embed="rId8"/>
                      <a:stretch>
                        <a:fillRect/>
                      </a:stretch>
                    </p:blipFill>
                    <p:spPr>
                      <a:xfrm>
                        <a:off x="6334348" y="3278650"/>
                        <a:ext cx="380160" cy="342360"/>
                      </a:xfrm>
                      <a:prstGeom prst="rect">
                        <a:avLst/>
                      </a:prstGeom>
                    </p:spPr>
                  </p:pic>
                </p:oleObj>
              </mc:Fallback>
            </mc:AlternateContent>
          </a:graphicData>
        </a:graphic>
      </p:graphicFrame>
      <p:pic>
        <p:nvPicPr>
          <p:cNvPr id="26" name="图片 25">
            <a:extLst>
              <a:ext uri="{FF2B5EF4-FFF2-40B4-BE49-F238E27FC236}">
                <a16:creationId xmlns:a16="http://schemas.microsoft.com/office/drawing/2014/main" id="{804FE55E-DC05-41E5-A5A0-7101924DBBE1}"/>
              </a:ext>
            </a:extLst>
          </p:cNvPr>
          <p:cNvPicPr>
            <a:picLocks noChangeAspect="1"/>
          </p:cNvPicPr>
          <p:nvPr/>
        </p:nvPicPr>
        <p:blipFill>
          <a:blip r:embed="rId9"/>
          <a:stretch>
            <a:fillRect/>
          </a:stretch>
        </p:blipFill>
        <p:spPr>
          <a:xfrm>
            <a:off x="6714508" y="2240462"/>
            <a:ext cx="4072988" cy="3043633"/>
          </a:xfrm>
          <a:prstGeom prst="rect">
            <a:avLst/>
          </a:prstGeom>
        </p:spPr>
      </p:pic>
      <p:sp>
        <p:nvSpPr>
          <p:cNvPr id="18" name="日期占位符 3">
            <a:extLst>
              <a:ext uri="{FF2B5EF4-FFF2-40B4-BE49-F238E27FC236}">
                <a16:creationId xmlns:a16="http://schemas.microsoft.com/office/drawing/2014/main" id="{3AC5B946-44F5-4B76-959D-3C7EEABCBB4C}"/>
              </a:ext>
            </a:extLst>
          </p:cNvPr>
          <p:cNvSpPr txBox="1">
            <a:spLocks/>
          </p:cNvSpPr>
          <p:nvPr/>
        </p:nvSpPr>
        <p:spPr>
          <a:xfrm>
            <a:off x="1706024" y="5638620"/>
            <a:ext cx="8951466"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[1] </a:t>
            </a:r>
            <a:r>
              <a:rPr lang="zh-CN" altLang="en-US" sz="1600" b="0" dirty="0">
                <a:solidFill>
                  <a:srgbClr val="30475E"/>
                </a:solidFill>
                <a:effectLst/>
                <a:latin typeface="Arial" panose="020B0604020202020204" pitchFamily="34" charset="0"/>
                <a:cs typeface="Arial" panose="020B0604020202020204" pitchFamily="34" charset="0"/>
              </a:rPr>
              <a:t>刘德博</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基于铌酸锂晶体参量过程提升太赫兹波输出效率研究</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哈尔滨工业大学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sp>
        <p:nvSpPr>
          <p:cNvPr id="2" name="RectanglePageNum">
            <a:extLst>
              <a:ext uri="{FF2B5EF4-FFF2-40B4-BE49-F238E27FC236}">
                <a16:creationId xmlns:a16="http://schemas.microsoft.com/office/drawing/2014/main" id="{1CB0CB7B-5D10-4A91-9B20-56C6EAE00180}"/>
              </a:ext>
            </a:extLst>
          </p:cNvPr>
          <p:cNvSpPr/>
          <p:nvPr/>
        </p:nvSpPr>
        <p:spPr>
          <a:xfrm>
            <a:off x="0" y="6819900"/>
            <a:ext cx="2216727"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28087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14</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3"/>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BF42F3ED-4367-47CA-B9A1-59729D944CE5}"/>
              </a:ext>
            </a:extLst>
          </p:cNvPr>
          <p:cNvPicPr>
            <a:picLocks noChangeAspect="1"/>
          </p:cNvPicPr>
          <p:nvPr/>
        </p:nvPicPr>
        <p:blipFill>
          <a:blip r:embed="rId4"/>
          <a:stretch>
            <a:fillRect/>
          </a:stretch>
        </p:blipFill>
        <p:spPr>
          <a:xfrm>
            <a:off x="2289716" y="1947535"/>
            <a:ext cx="2164977" cy="1744833"/>
          </a:xfrm>
          <a:prstGeom prst="rect">
            <a:avLst/>
          </a:prstGeom>
        </p:spPr>
      </p:pic>
      <p:sp>
        <p:nvSpPr>
          <p:cNvPr id="23" name="任意多边形: 形状 22">
            <a:extLst>
              <a:ext uri="{FF2B5EF4-FFF2-40B4-BE49-F238E27FC236}">
                <a16:creationId xmlns:a16="http://schemas.microsoft.com/office/drawing/2014/main" id="{54B5461A-569D-429A-BD64-1BA608A738A9}"/>
              </a:ext>
            </a:extLst>
          </p:cNvPr>
          <p:cNvSpPr/>
          <p:nvPr/>
        </p:nvSpPr>
        <p:spPr>
          <a:xfrm>
            <a:off x="629714" y="2324469"/>
            <a:ext cx="1135408" cy="488273"/>
          </a:xfrm>
          <a:custGeom>
            <a:avLst/>
            <a:gdLst>
              <a:gd name="connsiteX0" fmla="*/ 0 w 1739900"/>
              <a:gd name="connsiteY0" fmla="*/ 565152 h 571502"/>
              <a:gd name="connsiteX1" fmla="*/ 88900 w 1739900"/>
              <a:gd name="connsiteY1" fmla="*/ 2 h 571502"/>
              <a:gd name="connsiteX2" fmla="*/ 146050 w 1739900"/>
              <a:gd name="connsiteY2" fmla="*/ 571502 h 571502"/>
              <a:gd name="connsiteX3" fmla="*/ 247650 w 1739900"/>
              <a:gd name="connsiteY3" fmla="*/ 2 h 571502"/>
              <a:gd name="connsiteX4" fmla="*/ 304800 w 1739900"/>
              <a:gd name="connsiteY4" fmla="*/ 571502 h 571502"/>
              <a:gd name="connsiteX5" fmla="*/ 406400 w 1739900"/>
              <a:gd name="connsiteY5" fmla="*/ 2 h 571502"/>
              <a:gd name="connsiteX6" fmla="*/ 476250 w 1739900"/>
              <a:gd name="connsiteY6" fmla="*/ 565152 h 571502"/>
              <a:gd name="connsiteX7" fmla="*/ 571500 w 1739900"/>
              <a:gd name="connsiteY7" fmla="*/ 6352 h 571502"/>
              <a:gd name="connsiteX8" fmla="*/ 641350 w 1739900"/>
              <a:gd name="connsiteY8" fmla="*/ 565152 h 571502"/>
              <a:gd name="connsiteX9" fmla="*/ 730250 w 1739900"/>
              <a:gd name="connsiteY9" fmla="*/ 6352 h 571502"/>
              <a:gd name="connsiteX10" fmla="*/ 800100 w 1739900"/>
              <a:gd name="connsiteY10" fmla="*/ 571502 h 571502"/>
              <a:gd name="connsiteX11" fmla="*/ 908050 w 1739900"/>
              <a:gd name="connsiteY11" fmla="*/ 6352 h 571502"/>
              <a:gd name="connsiteX12" fmla="*/ 977900 w 1739900"/>
              <a:gd name="connsiteY12" fmla="*/ 565152 h 571502"/>
              <a:gd name="connsiteX13" fmla="*/ 1073150 w 1739900"/>
              <a:gd name="connsiteY13" fmla="*/ 6352 h 571502"/>
              <a:gd name="connsiteX14" fmla="*/ 1149350 w 1739900"/>
              <a:gd name="connsiteY14" fmla="*/ 565152 h 571502"/>
              <a:gd name="connsiteX15" fmla="*/ 1244600 w 1739900"/>
              <a:gd name="connsiteY15" fmla="*/ 6352 h 571502"/>
              <a:gd name="connsiteX16" fmla="*/ 1314450 w 1739900"/>
              <a:gd name="connsiteY16" fmla="*/ 565152 h 571502"/>
              <a:gd name="connsiteX17" fmla="*/ 1428750 w 1739900"/>
              <a:gd name="connsiteY17" fmla="*/ 6352 h 571502"/>
              <a:gd name="connsiteX18" fmla="*/ 1485900 w 1739900"/>
              <a:gd name="connsiteY18" fmla="*/ 565152 h 571502"/>
              <a:gd name="connsiteX19" fmla="*/ 1587500 w 1739900"/>
              <a:gd name="connsiteY19" fmla="*/ 6352 h 571502"/>
              <a:gd name="connsiteX20" fmla="*/ 1663700 w 1739900"/>
              <a:gd name="connsiteY20" fmla="*/ 565152 h 571502"/>
              <a:gd name="connsiteX21" fmla="*/ 1739900 w 1739900"/>
              <a:gd name="connsiteY21" fmla="*/ 6352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9900" h="571502">
                <a:moveTo>
                  <a:pt x="0" y="565152"/>
                </a:moveTo>
                <a:cubicBezTo>
                  <a:pt x="32279" y="282048"/>
                  <a:pt x="64558" y="-1056"/>
                  <a:pt x="88900" y="2"/>
                </a:cubicBezTo>
                <a:cubicBezTo>
                  <a:pt x="113242" y="1060"/>
                  <a:pt x="119592" y="571502"/>
                  <a:pt x="146050" y="571502"/>
                </a:cubicBezTo>
                <a:cubicBezTo>
                  <a:pt x="172508" y="571502"/>
                  <a:pt x="221192" y="2"/>
                  <a:pt x="247650" y="2"/>
                </a:cubicBezTo>
                <a:cubicBezTo>
                  <a:pt x="274108" y="2"/>
                  <a:pt x="278342" y="571502"/>
                  <a:pt x="304800" y="571502"/>
                </a:cubicBezTo>
                <a:cubicBezTo>
                  <a:pt x="331258" y="571502"/>
                  <a:pt x="377825" y="1060"/>
                  <a:pt x="406400" y="2"/>
                </a:cubicBezTo>
                <a:cubicBezTo>
                  <a:pt x="434975" y="-1056"/>
                  <a:pt x="448733" y="564094"/>
                  <a:pt x="476250" y="565152"/>
                </a:cubicBezTo>
                <a:cubicBezTo>
                  <a:pt x="503767" y="566210"/>
                  <a:pt x="543983" y="6352"/>
                  <a:pt x="571500" y="6352"/>
                </a:cubicBezTo>
                <a:cubicBezTo>
                  <a:pt x="599017" y="6352"/>
                  <a:pt x="614892" y="565152"/>
                  <a:pt x="641350" y="565152"/>
                </a:cubicBezTo>
                <a:cubicBezTo>
                  <a:pt x="667808" y="565152"/>
                  <a:pt x="703792" y="5294"/>
                  <a:pt x="730250" y="6352"/>
                </a:cubicBezTo>
                <a:cubicBezTo>
                  <a:pt x="756708" y="7410"/>
                  <a:pt x="770467" y="571502"/>
                  <a:pt x="800100" y="571502"/>
                </a:cubicBezTo>
                <a:cubicBezTo>
                  <a:pt x="829733" y="571502"/>
                  <a:pt x="878417" y="7410"/>
                  <a:pt x="908050" y="6352"/>
                </a:cubicBezTo>
                <a:cubicBezTo>
                  <a:pt x="937683" y="5294"/>
                  <a:pt x="950383" y="565152"/>
                  <a:pt x="977900" y="565152"/>
                </a:cubicBezTo>
                <a:cubicBezTo>
                  <a:pt x="1005417" y="565152"/>
                  <a:pt x="1044575" y="6352"/>
                  <a:pt x="1073150" y="6352"/>
                </a:cubicBezTo>
                <a:cubicBezTo>
                  <a:pt x="1101725" y="6352"/>
                  <a:pt x="1120775" y="565152"/>
                  <a:pt x="1149350" y="565152"/>
                </a:cubicBezTo>
                <a:cubicBezTo>
                  <a:pt x="1177925" y="565152"/>
                  <a:pt x="1217083" y="6352"/>
                  <a:pt x="1244600" y="6352"/>
                </a:cubicBezTo>
                <a:cubicBezTo>
                  <a:pt x="1272117" y="6352"/>
                  <a:pt x="1283758" y="565152"/>
                  <a:pt x="1314450" y="565152"/>
                </a:cubicBezTo>
                <a:cubicBezTo>
                  <a:pt x="1345142" y="565152"/>
                  <a:pt x="1400175" y="6352"/>
                  <a:pt x="1428750" y="6352"/>
                </a:cubicBezTo>
                <a:cubicBezTo>
                  <a:pt x="1457325" y="6352"/>
                  <a:pt x="1459442" y="565152"/>
                  <a:pt x="1485900" y="565152"/>
                </a:cubicBezTo>
                <a:cubicBezTo>
                  <a:pt x="1512358" y="565152"/>
                  <a:pt x="1557867" y="6352"/>
                  <a:pt x="1587500" y="6352"/>
                </a:cubicBezTo>
                <a:cubicBezTo>
                  <a:pt x="1617133" y="6352"/>
                  <a:pt x="1638300" y="565152"/>
                  <a:pt x="1663700" y="565152"/>
                </a:cubicBezTo>
                <a:cubicBezTo>
                  <a:pt x="1689100" y="565152"/>
                  <a:pt x="1714500" y="285752"/>
                  <a:pt x="1739900" y="63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4" name="对象 23">
            <a:extLst>
              <a:ext uri="{FF2B5EF4-FFF2-40B4-BE49-F238E27FC236}">
                <a16:creationId xmlns:a16="http://schemas.microsoft.com/office/drawing/2014/main" id="{09BCFEA0-2F37-41E0-BE39-ACBCB2BECBF8}"/>
              </a:ext>
            </a:extLst>
          </p:cNvPr>
          <p:cNvGraphicFramePr>
            <a:graphicFrameLocks noChangeAspect="1"/>
          </p:cNvGraphicFramePr>
          <p:nvPr/>
        </p:nvGraphicFramePr>
        <p:xfrm>
          <a:off x="2010825" y="2434520"/>
          <a:ext cx="260350" cy="290513"/>
        </p:xfrm>
        <a:graphic>
          <a:graphicData uri="http://schemas.openxmlformats.org/presentationml/2006/ole">
            <mc:AlternateContent xmlns:mc="http://schemas.openxmlformats.org/markup-compatibility/2006">
              <mc:Choice xmlns:v="urn:schemas-microsoft-com:vml" Requires="v">
                <p:oleObj name="Equation" r:id="rId5" imgW="260659" imgH="289810" progId="Equation.DSMT4">
                  <p:embed/>
                </p:oleObj>
              </mc:Choice>
              <mc:Fallback>
                <p:oleObj name="Equation" r:id="rId5" imgW="260659" imgH="289810" progId="Equation.DSMT4">
                  <p:embed/>
                  <p:pic>
                    <p:nvPicPr>
                      <p:cNvPr id="24" name="对象 23">
                        <a:extLst>
                          <a:ext uri="{FF2B5EF4-FFF2-40B4-BE49-F238E27FC236}">
                            <a16:creationId xmlns:a16="http://schemas.microsoft.com/office/drawing/2014/main" id="{09BCFEA0-2F37-41E0-BE39-ACBCB2BECBF8}"/>
                          </a:ext>
                        </a:extLst>
                      </p:cNvPr>
                      <p:cNvPicPr/>
                      <p:nvPr/>
                    </p:nvPicPr>
                    <p:blipFill>
                      <a:blip r:embed="rId6"/>
                      <a:stretch>
                        <a:fillRect/>
                      </a:stretch>
                    </p:blipFill>
                    <p:spPr>
                      <a:xfrm>
                        <a:off x="2010825" y="2434520"/>
                        <a:ext cx="260350" cy="290513"/>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0B623E6C-92E7-49AE-B47F-F8E0B9D61352}"/>
              </a:ext>
            </a:extLst>
          </p:cNvPr>
          <p:cNvGraphicFramePr>
            <a:graphicFrameLocks noChangeAspect="1"/>
          </p:cNvGraphicFramePr>
          <p:nvPr/>
        </p:nvGraphicFramePr>
        <p:xfrm>
          <a:off x="4362688" y="2382673"/>
          <a:ext cx="380160" cy="342360"/>
        </p:xfrm>
        <a:graphic>
          <a:graphicData uri="http://schemas.openxmlformats.org/presentationml/2006/ole">
            <mc:AlternateContent xmlns:mc="http://schemas.openxmlformats.org/markup-compatibility/2006">
              <mc:Choice xmlns:v="urn:schemas-microsoft-com:vml" Requires="v">
                <p:oleObj name="Equation" r:id="rId7" imgW="126720" imgH="114120" progId="Equation.DSMT4">
                  <p:embed/>
                </p:oleObj>
              </mc:Choice>
              <mc:Fallback>
                <p:oleObj name="Equation" r:id="rId7" imgW="126720" imgH="114120" progId="Equation.DSMT4">
                  <p:embed/>
                  <p:pic>
                    <p:nvPicPr>
                      <p:cNvPr id="25" name="对象 24">
                        <a:extLst>
                          <a:ext uri="{FF2B5EF4-FFF2-40B4-BE49-F238E27FC236}">
                            <a16:creationId xmlns:a16="http://schemas.microsoft.com/office/drawing/2014/main" id="{0B623E6C-92E7-49AE-B47F-F8E0B9D61352}"/>
                          </a:ext>
                        </a:extLst>
                      </p:cNvPr>
                      <p:cNvPicPr/>
                      <p:nvPr/>
                    </p:nvPicPr>
                    <p:blipFill>
                      <a:blip r:embed="rId8"/>
                      <a:stretch>
                        <a:fillRect/>
                      </a:stretch>
                    </p:blipFill>
                    <p:spPr>
                      <a:xfrm>
                        <a:off x="4362688" y="2382673"/>
                        <a:ext cx="380160" cy="342360"/>
                      </a:xfrm>
                      <a:prstGeom prst="rect">
                        <a:avLst/>
                      </a:prstGeom>
                    </p:spPr>
                  </p:pic>
                </p:oleObj>
              </mc:Fallback>
            </mc:AlternateContent>
          </a:graphicData>
        </a:graphic>
      </p:graphicFrame>
      <p:pic>
        <p:nvPicPr>
          <p:cNvPr id="26" name="图片 25">
            <a:extLst>
              <a:ext uri="{FF2B5EF4-FFF2-40B4-BE49-F238E27FC236}">
                <a16:creationId xmlns:a16="http://schemas.microsoft.com/office/drawing/2014/main" id="{804FE55E-DC05-41E5-A5A0-7101924DBBE1}"/>
              </a:ext>
            </a:extLst>
          </p:cNvPr>
          <p:cNvPicPr>
            <a:picLocks noChangeAspect="1"/>
          </p:cNvPicPr>
          <p:nvPr/>
        </p:nvPicPr>
        <p:blipFill>
          <a:blip r:embed="rId9"/>
          <a:stretch>
            <a:fillRect/>
          </a:stretch>
        </p:blipFill>
        <p:spPr>
          <a:xfrm>
            <a:off x="4742848" y="1740301"/>
            <a:ext cx="2870280" cy="2144882"/>
          </a:xfrm>
          <a:prstGeom prst="rect">
            <a:avLst/>
          </a:prstGeom>
        </p:spPr>
      </p:pic>
      <p:pic>
        <p:nvPicPr>
          <p:cNvPr id="2" name="图片 1">
            <a:extLst>
              <a:ext uri="{FF2B5EF4-FFF2-40B4-BE49-F238E27FC236}">
                <a16:creationId xmlns:a16="http://schemas.microsoft.com/office/drawing/2014/main" id="{654B983C-88ED-4185-9D1F-CA82B5331134}"/>
              </a:ext>
            </a:extLst>
          </p:cNvPr>
          <p:cNvPicPr>
            <a:picLocks noChangeAspect="1"/>
          </p:cNvPicPr>
          <p:nvPr/>
        </p:nvPicPr>
        <p:blipFill>
          <a:blip r:embed="rId10"/>
          <a:stretch>
            <a:fillRect/>
          </a:stretch>
        </p:blipFill>
        <p:spPr>
          <a:xfrm>
            <a:off x="8219090" y="1697398"/>
            <a:ext cx="2303372" cy="2343783"/>
          </a:xfrm>
          <a:prstGeom prst="rect">
            <a:avLst/>
          </a:prstGeom>
        </p:spPr>
      </p:pic>
      <p:sp>
        <p:nvSpPr>
          <p:cNvPr id="3" name="箭头: 右 2">
            <a:extLst>
              <a:ext uri="{FF2B5EF4-FFF2-40B4-BE49-F238E27FC236}">
                <a16:creationId xmlns:a16="http://schemas.microsoft.com/office/drawing/2014/main" id="{DA7936A9-ABF3-4709-A2A5-53CEAFA0417C}"/>
              </a:ext>
            </a:extLst>
          </p:cNvPr>
          <p:cNvSpPr/>
          <p:nvPr/>
        </p:nvSpPr>
        <p:spPr>
          <a:xfrm>
            <a:off x="7677080" y="2412900"/>
            <a:ext cx="510480" cy="303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日期占位符 3">
            <a:extLst>
              <a:ext uri="{FF2B5EF4-FFF2-40B4-BE49-F238E27FC236}">
                <a16:creationId xmlns:a16="http://schemas.microsoft.com/office/drawing/2014/main" id="{F7B8B239-3C49-46C1-8438-DCF1759C19D4}"/>
              </a:ext>
            </a:extLst>
          </p:cNvPr>
          <p:cNvSpPr txBox="1">
            <a:spLocks/>
          </p:cNvSpPr>
          <p:nvPr/>
        </p:nvSpPr>
        <p:spPr>
          <a:xfrm>
            <a:off x="1706024" y="5638620"/>
            <a:ext cx="8951466"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[1] </a:t>
            </a:r>
            <a:r>
              <a:rPr lang="zh-CN" altLang="en-US" sz="1600" b="0" dirty="0">
                <a:solidFill>
                  <a:srgbClr val="30475E"/>
                </a:solidFill>
                <a:effectLst/>
                <a:latin typeface="Arial" panose="020B0604020202020204" pitchFamily="34" charset="0"/>
                <a:cs typeface="Arial" panose="020B0604020202020204" pitchFamily="34" charset="0"/>
              </a:rPr>
              <a:t>刘德博</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基于铌酸锂晶体参量过程提升太赫兹波输出效率研究</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哈尔滨工业大学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sp>
        <p:nvSpPr>
          <p:cNvPr id="7" name="RectanglePageNum">
            <a:extLst>
              <a:ext uri="{FF2B5EF4-FFF2-40B4-BE49-F238E27FC236}">
                <a16:creationId xmlns:a16="http://schemas.microsoft.com/office/drawing/2014/main" id="{FDBFE69F-D187-400E-ACB2-31B3E8F9C17E}"/>
              </a:ext>
            </a:extLst>
          </p:cNvPr>
          <p:cNvSpPr/>
          <p:nvPr/>
        </p:nvSpPr>
        <p:spPr>
          <a:xfrm>
            <a:off x="0" y="6819900"/>
            <a:ext cx="2401455"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7786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15</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3"/>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BF42F3ED-4367-47CA-B9A1-59729D944CE5}"/>
              </a:ext>
            </a:extLst>
          </p:cNvPr>
          <p:cNvPicPr>
            <a:picLocks noChangeAspect="1"/>
          </p:cNvPicPr>
          <p:nvPr/>
        </p:nvPicPr>
        <p:blipFill>
          <a:blip r:embed="rId4"/>
          <a:stretch>
            <a:fillRect/>
          </a:stretch>
        </p:blipFill>
        <p:spPr>
          <a:xfrm>
            <a:off x="1890322" y="1947535"/>
            <a:ext cx="2164977" cy="1744833"/>
          </a:xfrm>
          <a:prstGeom prst="rect">
            <a:avLst/>
          </a:prstGeom>
        </p:spPr>
      </p:pic>
      <p:sp>
        <p:nvSpPr>
          <p:cNvPr id="23" name="任意多边形: 形状 22">
            <a:extLst>
              <a:ext uri="{FF2B5EF4-FFF2-40B4-BE49-F238E27FC236}">
                <a16:creationId xmlns:a16="http://schemas.microsoft.com/office/drawing/2014/main" id="{54B5461A-569D-429A-BD64-1BA608A738A9}"/>
              </a:ext>
            </a:extLst>
          </p:cNvPr>
          <p:cNvSpPr/>
          <p:nvPr/>
        </p:nvSpPr>
        <p:spPr>
          <a:xfrm>
            <a:off x="230320" y="2324469"/>
            <a:ext cx="1135408" cy="488273"/>
          </a:xfrm>
          <a:custGeom>
            <a:avLst/>
            <a:gdLst>
              <a:gd name="connsiteX0" fmla="*/ 0 w 1739900"/>
              <a:gd name="connsiteY0" fmla="*/ 565152 h 571502"/>
              <a:gd name="connsiteX1" fmla="*/ 88900 w 1739900"/>
              <a:gd name="connsiteY1" fmla="*/ 2 h 571502"/>
              <a:gd name="connsiteX2" fmla="*/ 146050 w 1739900"/>
              <a:gd name="connsiteY2" fmla="*/ 571502 h 571502"/>
              <a:gd name="connsiteX3" fmla="*/ 247650 w 1739900"/>
              <a:gd name="connsiteY3" fmla="*/ 2 h 571502"/>
              <a:gd name="connsiteX4" fmla="*/ 304800 w 1739900"/>
              <a:gd name="connsiteY4" fmla="*/ 571502 h 571502"/>
              <a:gd name="connsiteX5" fmla="*/ 406400 w 1739900"/>
              <a:gd name="connsiteY5" fmla="*/ 2 h 571502"/>
              <a:gd name="connsiteX6" fmla="*/ 476250 w 1739900"/>
              <a:gd name="connsiteY6" fmla="*/ 565152 h 571502"/>
              <a:gd name="connsiteX7" fmla="*/ 571500 w 1739900"/>
              <a:gd name="connsiteY7" fmla="*/ 6352 h 571502"/>
              <a:gd name="connsiteX8" fmla="*/ 641350 w 1739900"/>
              <a:gd name="connsiteY8" fmla="*/ 565152 h 571502"/>
              <a:gd name="connsiteX9" fmla="*/ 730250 w 1739900"/>
              <a:gd name="connsiteY9" fmla="*/ 6352 h 571502"/>
              <a:gd name="connsiteX10" fmla="*/ 800100 w 1739900"/>
              <a:gd name="connsiteY10" fmla="*/ 571502 h 571502"/>
              <a:gd name="connsiteX11" fmla="*/ 908050 w 1739900"/>
              <a:gd name="connsiteY11" fmla="*/ 6352 h 571502"/>
              <a:gd name="connsiteX12" fmla="*/ 977900 w 1739900"/>
              <a:gd name="connsiteY12" fmla="*/ 565152 h 571502"/>
              <a:gd name="connsiteX13" fmla="*/ 1073150 w 1739900"/>
              <a:gd name="connsiteY13" fmla="*/ 6352 h 571502"/>
              <a:gd name="connsiteX14" fmla="*/ 1149350 w 1739900"/>
              <a:gd name="connsiteY14" fmla="*/ 565152 h 571502"/>
              <a:gd name="connsiteX15" fmla="*/ 1244600 w 1739900"/>
              <a:gd name="connsiteY15" fmla="*/ 6352 h 571502"/>
              <a:gd name="connsiteX16" fmla="*/ 1314450 w 1739900"/>
              <a:gd name="connsiteY16" fmla="*/ 565152 h 571502"/>
              <a:gd name="connsiteX17" fmla="*/ 1428750 w 1739900"/>
              <a:gd name="connsiteY17" fmla="*/ 6352 h 571502"/>
              <a:gd name="connsiteX18" fmla="*/ 1485900 w 1739900"/>
              <a:gd name="connsiteY18" fmla="*/ 565152 h 571502"/>
              <a:gd name="connsiteX19" fmla="*/ 1587500 w 1739900"/>
              <a:gd name="connsiteY19" fmla="*/ 6352 h 571502"/>
              <a:gd name="connsiteX20" fmla="*/ 1663700 w 1739900"/>
              <a:gd name="connsiteY20" fmla="*/ 565152 h 571502"/>
              <a:gd name="connsiteX21" fmla="*/ 1739900 w 1739900"/>
              <a:gd name="connsiteY21" fmla="*/ 6352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9900" h="571502">
                <a:moveTo>
                  <a:pt x="0" y="565152"/>
                </a:moveTo>
                <a:cubicBezTo>
                  <a:pt x="32279" y="282048"/>
                  <a:pt x="64558" y="-1056"/>
                  <a:pt x="88900" y="2"/>
                </a:cubicBezTo>
                <a:cubicBezTo>
                  <a:pt x="113242" y="1060"/>
                  <a:pt x="119592" y="571502"/>
                  <a:pt x="146050" y="571502"/>
                </a:cubicBezTo>
                <a:cubicBezTo>
                  <a:pt x="172508" y="571502"/>
                  <a:pt x="221192" y="2"/>
                  <a:pt x="247650" y="2"/>
                </a:cubicBezTo>
                <a:cubicBezTo>
                  <a:pt x="274108" y="2"/>
                  <a:pt x="278342" y="571502"/>
                  <a:pt x="304800" y="571502"/>
                </a:cubicBezTo>
                <a:cubicBezTo>
                  <a:pt x="331258" y="571502"/>
                  <a:pt x="377825" y="1060"/>
                  <a:pt x="406400" y="2"/>
                </a:cubicBezTo>
                <a:cubicBezTo>
                  <a:pt x="434975" y="-1056"/>
                  <a:pt x="448733" y="564094"/>
                  <a:pt x="476250" y="565152"/>
                </a:cubicBezTo>
                <a:cubicBezTo>
                  <a:pt x="503767" y="566210"/>
                  <a:pt x="543983" y="6352"/>
                  <a:pt x="571500" y="6352"/>
                </a:cubicBezTo>
                <a:cubicBezTo>
                  <a:pt x="599017" y="6352"/>
                  <a:pt x="614892" y="565152"/>
                  <a:pt x="641350" y="565152"/>
                </a:cubicBezTo>
                <a:cubicBezTo>
                  <a:pt x="667808" y="565152"/>
                  <a:pt x="703792" y="5294"/>
                  <a:pt x="730250" y="6352"/>
                </a:cubicBezTo>
                <a:cubicBezTo>
                  <a:pt x="756708" y="7410"/>
                  <a:pt x="770467" y="571502"/>
                  <a:pt x="800100" y="571502"/>
                </a:cubicBezTo>
                <a:cubicBezTo>
                  <a:pt x="829733" y="571502"/>
                  <a:pt x="878417" y="7410"/>
                  <a:pt x="908050" y="6352"/>
                </a:cubicBezTo>
                <a:cubicBezTo>
                  <a:pt x="937683" y="5294"/>
                  <a:pt x="950383" y="565152"/>
                  <a:pt x="977900" y="565152"/>
                </a:cubicBezTo>
                <a:cubicBezTo>
                  <a:pt x="1005417" y="565152"/>
                  <a:pt x="1044575" y="6352"/>
                  <a:pt x="1073150" y="6352"/>
                </a:cubicBezTo>
                <a:cubicBezTo>
                  <a:pt x="1101725" y="6352"/>
                  <a:pt x="1120775" y="565152"/>
                  <a:pt x="1149350" y="565152"/>
                </a:cubicBezTo>
                <a:cubicBezTo>
                  <a:pt x="1177925" y="565152"/>
                  <a:pt x="1217083" y="6352"/>
                  <a:pt x="1244600" y="6352"/>
                </a:cubicBezTo>
                <a:cubicBezTo>
                  <a:pt x="1272117" y="6352"/>
                  <a:pt x="1283758" y="565152"/>
                  <a:pt x="1314450" y="565152"/>
                </a:cubicBezTo>
                <a:cubicBezTo>
                  <a:pt x="1345142" y="565152"/>
                  <a:pt x="1400175" y="6352"/>
                  <a:pt x="1428750" y="6352"/>
                </a:cubicBezTo>
                <a:cubicBezTo>
                  <a:pt x="1457325" y="6352"/>
                  <a:pt x="1459442" y="565152"/>
                  <a:pt x="1485900" y="565152"/>
                </a:cubicBezTo>
                <a:cubicBezTo>
                  <a:pt x="1512358" y="565152"/>
                  <a:pt x="1557867" y="6352"/>
                  <a:pt x="1587500" y="6352"/>
                </a:cubicBezTo>
                <a:cubicBezTo>
                  <a:pt x="1617133" y="6352"/>
                  <a:pt x="1638300" y="565152"/>
                  <a:pt x="1663700" y="565152"/>
                </a:cubicBezTo>
                <a:cubicBezTo>
                  <a:pt x="1689100" y="565152"/>
                  <a:pt x="1714500" y="285752"/>
                  <a:pt x="1739900" y="63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4" name="对象 23">
            <a:extLst>
              <a:ext uri="{FF2B5EF4-FFF2-40B4-BE49-F238E27FC236}">
                <a16:creationId xmlns:a16="http://schemas.microsoft.com/office/drawing/2014/main" id="{09BCFEA0-2F37-41E0-BE39-ACBCB2BECBF8}"/>
              </a:ext>
            </a:extLst>
          </p:cNvPr>
          <p:cNvGraphicFramePr>
            <a:graphicFrameLocks noChangeAspect="1"/>
          </p:cNvGraphicFramePr>
          <p:nvPr>
            <p:extLst>
              <p:ext uri="{D42A27DB-BD31-4B8C-83A1-F6EECF244321}">
                <p14:modId xmlns:p14="http://schemas.microsoft.com/office/powerpoint/2010/main" val="3368478050"/>
              </p:ext>
            </p:extLst>
          </p:nvPr>
        </p:nvGraphicFramePr>
        <p:xfrm>
          <a:off x="1611431" y="2434520"/>
          <a:ext cx="260350" cy="290513"/>
        </p:xfrm>
        <a:graphic>
          <a:graphicData uri="http://schemas.openxmlformats.org/presentationml/2006/ole">
            <mc:AlternateContent xmlns:mc="http://schemas.openxmlformats.org/markup-compatibility/2006">
              <mc:Choice xmlns:v="urn:schemas-microsoft-com:vml" Requires="v">
                <p:oleObj name="Equation" r:id="rId5" imgW="260659" imgH="289810" progId="Equation.DSMT4">
                  <p:embed/>
                </p:oleObj>
              </mc:Choice>
              <mc:Fallback>
                <p:oleObj name="Equation" r:id="rId5" imgW="260659" imgH="289810" progId="Equation.DSMT4">
                  <p:embed/>
                  <p:pic>
                    <p:nvPicPr>
                      <p:cNvPr id="24" name="对象 23">
                        <a:extLst>
                          <a:ext uri="{FF2B5EF4-FFF2-40B4-BE49-F238E27FC236}">
                            <a16:creationId xmlns:a16="http://schemas.microsoft.com/office/drawing/2014/main" id="{09BCFEA0-2F37-41E0-BE39-ACBCB2BECBF8}"/>
                          </a:ext>
                        </a:extLst>
                      </p:cNvPr>
                      <p:cNvPicPr/>
                      <p:nvPr/>
                    </p:nvPicPr>
                    <p:blipFill>
                      <a:blip r:embed="rId6"/>
                      <a:stretch>
                        <a:fillRect/>
                      </a:stretch>
                    </p:blipFill>
                    <p:spPr>
                      <a:xfrm>
                        <a:off x="1611431" y="2434520"/>
                        <a:ext cx="260350" cy="290513"/>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0B623E6C-92E7-49AE-B47F-F8E0B9D61352}"/>
              </a:ext>
            </a:extLst>
          </p:cNvPr>
          <p:cNvGraphicFramePr>
            <a:graphicFrameLocks noChangeAspect="1"/>
          </p:cNvGraphicFramePr>
          <p:nvPr>
            <p:extLst>
              <p:ext uri="{D42A27DB-BD31-4B8C-83A1-F6EECF244321}">
                <p14:modId xmlns:p14="http://schemas.microsoft.com/office/powerpoint/2010/main" val="2303927632"/>
              </p:ext>
            </p:extLst>
          </p:nvPr>
        </p:nvGraphicFramePr>
        <p:xfrm>
          <a:off x="3973804" y="2382673"/>
          <a:ext cx="380160" cy="342360"/>
        </p:xfrm>
        <a:graphic>
          <a:graphicData uri="http://schemas.openxmlformats.org/presentationml/2006/ole">
            <mc:AlternateContent xmlns:mc="http://schemas.openxmlformats.org/markup-compatibility/2006">
              <mc:Choice xmlns:v="urn:schemas-microsoft-com:vml" Requires="v">
                <p:oleObj name="Equation" r:id="rId7" imgW="126720" imgH="114120" progId="Equation.DSMT4">
                  <p:embed/>
                </p:oleObj>
              </mc:Choice>
              <mc:Fallback>
                <p:oleObj name="Equation" r:id="rId7" imgW="126720" imgH="114120" progId="Equation.DSMT4">
                  <p:embed/>
                  <p:pic>
                    <p:nvPicPr>
                      <p:cNvPr id="25" name="对象 24">
                        <a:extLst>
                          <a:ext uri="{FF2B5EF4-FFF2-40B4-BE49-F238E27FC236}">
                            <a16:creationId xmlns:a16="http://schemas.microsoft.com/office/drawing/2014/main" id="{0B623E6C-92E7-49AE-B47F-F8E0B9D61352}"/>
                          </a:ext>
                        </a:extLst>
                      </p:cNvPr>
                      <p:cNvPicPr/>
                      <p:nvPr/>
                    </p:nvPicPr>
                    <p:blipFill>
                      <a:blip r:embed="rId8"/>
                      <a:stretch>
                        <a:fillRect/>
                      </a:stretch>
                    </p:blipFill>
                    <p:spPr>
                      <a:xfrm>
                        <a:off x="3973804" y="2382673"/>
                        <a:ext cx="380160" cy="342360"/>
                      </a:xfrm>
                      <a:prstGeom prst="rect">
                        <a:avLst/>
                      </a:prstGeom>
                    </p:spPr>
                  </p:pic>
                </p:oleObj>
              </mc:Fallback>
            </mc:AlternateContent>
          </a:graphicData>
        </a:graphic>
      </p:graphicFrame>
      <p:pic>
        <p:nvPicPr>
          <p:cNvPr id="26" name="图片 25">
            <a:extLst>
              <a:ext uri="{FF2B5EF4-FFF2-40B4-BE49-F238E27FC236}">
                <a16:creationId xmlns:a16="http://schemas.microsoft.com/office/drawing/2014/main" id="{804FE55E-DC05-41E5-A5A0-7101924DBBE1}"/>
              </a:ext>
            </a:extLst>
          </p:cNvPr>
          <p:cNvPicPr>
            <a:picLocks noChangeAspect="1"/>
          </p:cNvPicPr>
          <p:nvPr/>
        </p:nvPicPr>
        <p:blipFill>
          <a:blip r:embed="rId9"/>
          <a:stretch>
            <a:fillRect/>
          </a:stretch>
        </p:blipFill>
        <p:spPr>
          <a:xfrm>
            <a:off x="4374984" y="1740301"/>
            <a:ext cx="2870280" cy="2144882"/>
          </a:xfrm>
          <a:prstGeom prst="rect">
            <a:avLst/>
          </a:prstGeom>
        </p:spPr>
      </p:pic>
      <p:pic>
        <p:nvPicPr>
          <p:cNvPr id="2" name="图片 1">
            <a:extLst>
              <a:ext uri="{FF2B5EF4-FFF2-40B4-BE49-F238E27FC236}">
                <a16:creationId xmlns:a16="http://schemas.microsoft.com/office/drawing/2014/main" id="{654B983C-88ED-4185-9D1F-CA82B5331134}"/>
              </a:ext>
            </a:extLst>
          </p:cNvPr>
          <p:cNvPicPr>
            <a:picLocks noChangeAspect="1"/>
          </p:cNvPicPr>
          <p:nvPr/>
        </p:nvPicPr>
        <p:blipFill>
          <a:blip r:embed="rId10"/>
          <a:stretch>
            <a:fillRect/>
          </a:stretch>
        </p:blipFill>
        <p:spPr>
          <a:xfrm>
            <a:off x="7819696" y="1697398"/>
            <a:ext cx="2303372" cy="2343783"/>
          </a:xfrm>
          <a:prstGeom prst="rect">
            <a:avLst/>
          </a:prstGeom>
        </p:spPr>
      </p:pic>
      <p:sp>
        <p:nvSpPr>
          <p:cNvPr id="3" name="箭头: 右 2">
            <a:extLst>
              <a:ext uri="{FF2B5EF4-FFF2-40B4-BE49-F238E27FC236}">
                <a16:creationId xmlns:a16="http://schemas.microsoft.com/office/drawing/2014/main" id="{DA7936A9-ABF3-4709-A2A5-53CEAFA0417C}"/>
              </a:ext>
            </a:extLst>
          </p:cNvPr>
          <p:cNvSpPr/>
          <p:nvPr/>
        </p:nvSpPr>
        <p:spPr>
          <a:xfrm>
            <a:off x="7277686" y="2412900"/>
            <a:ext cx="510480" cy="303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AFC2DC3-AFC6-49C7-BAC7-9513C5424C28}"/>
              </a:ext>
            </a:extLst>
          </p:cNvPr>
          <p:cNvPicPr>
            <a:picLocks noChangeAspect="1"/>
          </p:cNvPicPr>
          <p:nvPr/>
        </p:nvPicPr>
        <p:blipFill>
          <a:blip r:embed="rId11"/>
          <a:stretch>
            <a:fillRect/>
          </a:stretch>
        </p:blipFill>
        <p:spPr>
          <a:xfrm>
            <a:off x="10028984" y="2376718"/>
            <a:ext cx="2090007" cy="736765"/>
          </a:xfrm>
          <a:prstGeom prst="roundRect">
            <a:avLst>
              <a:gd name="adj" fmla="val 50000"/>
            </a:avLst>
          </a:prstGeom>
        </p:spPr>
      </p:pic>
      <p:sp>
        <p:nvSpPr>
          <p:cNvPr id="27" name="日期占位符 3">
            <a:extLst>
              <a:ext uri="{FF2B5EF4-FFF2-40B4-BE49-F238E27FC236}">
                <a16:creationId xmlns:a16="http://schemas.microsoft.com/office/drawing/2014/main" id="{F8F6169B-74F0-4BEF-A551-69E6E9B8773F}"/>
              </a:ext>
            </a:extLst>
          </p:cNvPr>
          <p:cNvSpPr txBox="1">
            <a:spLocks/>
          </p:cNvSpPr>
          <p:nvPr/>
        </p:nvSpPr>
        <p:spPr>
          <a:xfrm>
            <a:off x="1706024" y="5638620"/>
            <a:ext cx="8951466"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[1] </a:t>
            </a:r>
            <a:r>
              <a:rPr lang="zh-CN" altLang="en-US" sz="1600" b="0" dirty="0">
                <a:solidFill>
                  <a:srgbClr val="30475E"/>
                </a:solidFill>
                <a:effectLst/>
                <a:latin typeface="Arial" panose="020B0604020202020204" pitchFamily="34" charset="0"/>
                <a:cs typeface="Arial" panose="020B0604020202020204" pitchFamily="34" charset="0"/>
              </a:rPr>
              <a:t>刘德博</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基于铌酸锂晶体参量过程提升太赫兹波输出效率研究</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哈尔滨工业大学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sp>
        <p:nvSpPr>
          <p:cNvPr id="7" name="RectanglePageNum">
            <a:extLst>
              <a:ext uri="{FF2B5EF4-FFF2-40B4-BE49-F238E27FC236}">
                <a16:creationId xmlns:a16="http://schemas.microsoft.com/office/drawing/2014/main" id="{B6895806-B605-4A99-9D40-19E5B31F889F}"/>
              </a:ext>
            </a:extLst>
          </p:cNvPr>
          <p:cNvSpPr/>
          <p:nvPr/>
        </p:nvSpPr>
        <p:spPr>
          <a:xfrm>
            <a:off x="0" y="6819900"/>
            <a:ext cx="2586182"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81663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4B983C-88ED-4185-9D1F-CA82B5331134}"/>
              </a:ext>
            </a:extLst>
          </p:cNvPr>
          <p:cNvPicPr>
            <a:picLocks noChangeAspect="1"/>
          </p:cNvPicPr>
          <p:nvPr/>
        </p:nvPicPr>
        <p:blipFill>
          <a:blip r:embed="rId3"/>
          <a:stretch>
            <a:fillRect/>
          </a:stretch>
        </p:blipFill>
        <p:spPr>
          <a:xfrm>
            <a:off x="8042940" y="1704740"/>
            <a:ext cx="1871785" cy="1904624"/>
          </a:xfrm>
          <a:prstGeom prst="rect">
            <a:avLst/>
          </a:prstGeom>
        </p:spPr>
      </p:pic>
      <p:sp>
        <p:nvSpPr>
          <p:cNvPr id="3" name="箭头: 右 2">
            <a:extLst>
              <a:ext uri="{FF2B5EF4-FFF2-40B4-BE49-F238E27FC236}">
                <a16:creationId xmlns:a16="http://schemas.microsoft.com/office/drawing/2014/main" id="{DA7936A9-ABF3-4709-A2A5-53CEAFA0417C}"/>
              </a:ext>
            </a:extLst>
          </p:cNvPr>
          <p:cNvSpPr/>
          <p:nvPr/>
        </p:nvSpPr>
        <p:spPr>
          <a:xfrm>
            <a:off x="7277691" y="2412900"/>
            <a:ext cx="510480" cy="303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F09F04AE-D866-4448-8B50-24B3E44CE6A5}"/>
              </a:ext>
            </a:extLst>
          </p:cNvPr>
          <p:cNvSpPr/>
          <p:nvPr/>
        </p:nvSpPr>
        <p:spPr>
          <a:xfrm rot="1626174">
            <a:off x="7277691" y="3918034"/>
            <a:ext cx="510480" cy="303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60EE34EC-C6CA-4E3A-ADD5-C3089B0889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52425" y="3724429"/>
            <a:ext cx="2870281" cy="1792822"/>
          </a:xfrm>
          <a:prstGeom prst="rect">
            <a:avLst/>
          </a:pr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16</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5"/>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5"/>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a:extLst>
              <a:ext uri="{FF2B5EF4-FFF2-40B4-BE49-F238E27FC236}">
                <a16:creationId xmlns:a16="http://schemas.microsoft.com/office/drawing/2014/main" id="{0E0DEF8D-2EE6-48DB-9CF6-020774B81ACC}"/>
              </a:ext>
            </a:extLst>
          </p:cNvPr>
          <p:cNvPicPr>
            <a:picLocks noChangeAspect="1"/>
          </p:cNvPicPr>
          <p:nvPr/>
        </p:nvPicPr>
        <p:blipFill>
          <a:blip r:embed="rId6"/>
          <a:stretch>
            <a:fillRect/>
          </a:stretch>
        </p:blipFill>
        <p:spPr>
          <a:xfrm>
            <a:off x="1890322" y="1947535"/>
            <a:ext cx="2164977" cy="1744833"/>
          </a:xfrm>
          <a:prstGeom prst="rect">
            <a:avLst/>
          </a:prstGeom>
        </p:spPr>
      </p:pic>
      <p:sp>
        <p:nvSpPr>
          <p:cNvPr id="35" name="任意多边形: 形状 34">
            <a:extLst>
              <a:ext uri="{FF2B5EF4-FFF2-40B4-BE49-F238E27FC236}">
                <a16:creationId xmlns:a16="http://schemas.microsoft.com/office/drawing/2014/main" id="{577FA698-B94C-48AF-AA0C-306CDC4DD87A}"/>
              </a:ext>
            </a:extLst>
          </p:cNvPr>
          <p:cNvSpPr/>
          <p:nvPr/>
        </p:nvSpPr>
        <p:spPr>
          <a:xfrm>
            <a:off x="230320" y="2324469"/>
            <a:ext cx="1135408" cy="488273"/>
          </a:xfrm>
          <a:custGeom>
            <a:avLst/>
            <a:gdLst>
              <a:gd name="connsiteX0" fmla="*/ 0 w 1739900"/>
              <a:gd name="connsiteY0" fmla="*/ 565152 h 571502"/>
              <a:gd name="connsiteX1" fmla="*/ 88900 w 1739900"/>
              <a:gd name="connsiteY1" fmla="*/ 2 h 571502"/>
              <a:gd name="connsiteX2" fmla="*/ 146050 w 1739900"/>
              <a:gd name="connsiteY2" fmla="*/ 571502 h 571502"/>
              <a:gd name="connsiteX3" fmla="*/ 247650 w 1739900"/>
              <a:gd name="connsiteY3" fmla="*/ 2 h 571502"/>
              <a:gd name="connsiteX4" fmla="*/ 304800 w 1739900"/>
              <a:gd name="connsiteY4" fmla="*/ 571502 h 571502"/>
              <a:gd name="connsiteX5" fmla="*/ 406400 w 1739900"/>
              <a:gd name="connsiteY5" fmla="*/ 2 h 571502"/>
              <a:gd name="connsiteX6" fmla="*/ 476250 w 1739900"/>
              <a:gd name="connsiteY6" fmla="*/ 565152 h 571502"/>
              <a:gd name="connsiteX7" fmla="*/ 571500 w 1739900"/>
              <a:gd name="connsiteY7" fmla="*/ 6352 h 571502"/>
              <a:gd name="connsiteX8" fmla="*/ 641350 w 1739900"/>
              <a:gd name="connsiteY8" fmla="*/ 565152 h 571502"/>
              <a:gd name="connsiteX9" fmla="*/ 730250 w 1739900"/>
              <a:gd name="connsiteY9" fmla="*/ 6352 h 571502"/>
              <a:gd name="connsiteX10" fmla="*/ 800100 w 1739900"/>
              <a:gd name="connsiteY10" fmla="*/ 571502 h 571502"/>
              <a:gd name="connsiteX11" fmla="*/ 908050 w 1739900"/>
              <a:gd name="connsiteY11" fmla="*/ 6352 h 571502"/>
              <a:gd name="connsiteX12" fmla="*/ 977900 w 1739900"/>
              <a:gd name="connsiteY12" fmla="*/ 565152 h 571502"/>
              <a:gd name="connsiteX13" fmla="*/ 1073150 w 1739900"/>
              <a:gd name="connsiteY13" fmla="*/ 6352 h 571502"/>
              <a:gd name="connsiteX14" fmla="*/ 1149350 w 1739900"/>
              <a:gd name="connsiteY14" fmla="*/ 565152 h 571502"/>
              <a:gd name="connsiteX15" fmla="*/ 1244600 w 1739900"/>
              <a:gd name="connsiteY15" fmla="*/ 6352 h 571502"/>
              <a:gd name="connsiteX16" fmla="*/ 1314450 w 1739900"/>
              <a:gd name="connsiteY16" fmla="*/ 565152 h 571502"/>
              <a:gd name="connsiteX17" fmla="*/ 1428750 w 1739900"/>
              <a:gd name="connsiteY17" fmla="*/ 6352 h 571502"/>
              <a:gd name="connsiteX18" fmla="*/ 1485900 w 1739900"/>
              <a:gd name="connsiteY18" fmla="*/ 565152 h 571502"/>
              <a:gd name="connsiteX19" fmla="*/ 1587500 w 1739900"/>
              <a:gd name="connsiteY19" fmla="*/ 6352 h 571502"/>
              <a:gd name="connsiteX20" fmla="*/ 1663700 w 1739900"/>
              <a:gd name="connsiteY20" fmla="*/ 565152 h 571502"/>
              <a:gd name="connsiteX21" fmla="*/ 1739900 w 1739900"/>
              <a:gd name="connsiteY21" fmla="*/ 6352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9900" h="571502">
                <a:moveTo>
                  <a:pt x="0" y="565152"/>
                </a:moveTo>
                <a:cubicBezTo>
                  <a:pt x="32279" y="282048"/>
                  <a:pt x="64558" y="-1056"/>
                  <a:pt x="88900" y="2"/>
                </a:cubicBezTo>
                <a:cubicBezTo>
                  <a:pt x="113242" y="1060"/>
                  <a:pt x="119592" y="571502"/>
                  <a:pt x="146050" y="571502"/>
                </a:cubicBezTo>
                <a:cubicBezTo>
                  <a:pt x="172508" y="571502"/>
                  <a:pt x="221192" y="2"/>
                  <a:pt x="247650" y="2"/>
                </a:cubicBezTo>
                <a:cubicBezTo>
                  <a:pt x="274108" y="2"/>
                  <a:pt x="278342" y="571502"/>
                  <a:pt x="304800" y="571502"/>
                </a:cubicBezTo>
                <a:cubicBezTo>
                  <a:pt x="331258" y="571502"/>
                  <a:pt x="377825" y="1060"/>
                  <a:pt x="406400" y="2"/>
                </a:cubicBezTo>
                <a:cubicBezTo>
                  <a:pt x="434975" y="-1056"/>
                  <a:pt x="448733" y="564094"/>
                  <a:pt x="476250" y="565152"/>
                </a:cubicBezTo>
                <a:cubicBezTo>
                  <a:pt x="503767" y="566210"/>
                  <a:pt x="543983" y="6352"/>
                  <a:pt x="571500" y="6352"/>
                </a:cubicBezTo>
                <a:cubicBezTo>
                  <a:pt x="599017" y="6352"/>
                  <a:pt x="614892" y="565152"/>
                  <a:pt x="641350" y="565152"/>
                </a:cubicBezTo>
                <a:cubicBezTo>
                  <a:pt x="667808" y="565152"/>
                  <a:pt x="703792" y="5294"/>
                  <a:pt x="730250" y="6352"/>
                </a:cubicBezTo>
                <a:cubicBezTo>
                  <a:pt x="756708" y="7410"/>
                  <a:pt x="770467" y="571502"/>
                  <a:pt x="800100" y="571502"/>
                </a:cubicBezTo>
                <a:cubicBezTo>
                  <a:pt x="829733" y="571502"/>
                  <a:pt x="878417" y="7410"/>
                  <a:pt x="908050" y="6352"/>
                </a:cubicBezTo>
                <a:cubicBezTo>
                  <a:pt x="937683" y="5294"/>
                  <a:pt x="950383" y="565152"/>
                  <a:pt x="977900" y="565152"/>
                </a:cubicBezTo>
                <a:cubicBezTo>
                  <a:pt x="1005417" y="565152"/>
                  <a:pt x="1044575" y="6352"/>
                  <a:pt x="1073150" y="6352"/>
                </a:cubicBezTo>
                <a:cubicBezTo>
                  <a:pt x="1101725" y="6352"/>
                  <a:pt x="1120775" y="565152"/>
                  <a:pt x="1149350" y="565152"/>
                </a:cubicBezTo>
                <a:cubicBezTo>
                  <a:pt x="1177925" y="565152"/>
                  <a:pt x="1217083" y="6352"/>
                  <a:pt x="1244600" y="6352"/>
                </a:cubicBezTo>
                <a:cubicBezTo>
                  <a:pt x="1272117" y="6352"/>
                  <a:pt x="1283758" y="565152"/>
                  <a:pt x="1314450" y="565152"/>
                </a:cubicBezTo>
                <a:cubicBezTo>
                  <a:pt x="1345142" y="565152"/>
                  <a:pt x="1400175" y="6352"/>
                  <a:pt x="1428750" y="6352"/>
                </a:cubicBezTo>
                <a:cubicBezTo>
                  <a:pt x="1457325" y="6352"/>
                  <a:pt x="1459442" y="565152"/>
                  <a:pt x="1485900" y="565152"/>
                </a:cubicBezTo>
                <a:cubicBezTo>
                  <a:pt x="1512358" y="565152"/>
                  <a:pt x="1557867" y="6352"/>
                  <a:pt x="1587500" y="6352"/>
                </a:cubicBezTo>
                <a:cubicBezTo>
                  <a:pt x="1617133" y="6352"/>
                  <a:pt x="1638300" y="565152"/>
                  <a:pt x="1663700" y="565152"/>
                </a:cubicBezTo>
                <a:cubicBezTo>
                  <a:pt x="1689100" y="565152"/>
                  <a:pt x="1714500" y="285752"/>
                  <a:pt x="1739900" y="63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6" name="对象 35">
            <a:extLst>
              <a:ext uri="{FF2B5EF4-FFF2-40B4-BE49-F238E27FC236}">
                <a16:creationId xmlns:a16="http://schemas.microsoft.com/office/drawing/2014/main" id="{8FF4ABCB-BFAA-496F-919D-0EE58205E15E}"/>
              </a:ext>
            </a:extLst>
          </p:cNvPr>
          <p:cNvGraphicFramePr>
            <a:graphicFrameLocks noChangeAspect="1"/>
          </p:cNvGraphicFramePr>
          <p:nvPr>
            <p:extLst>
              <p:ext uri="{D42A27DB-BD31-4B8C-83A1-F6EECF244321}">
                <p14:modId xmlns:p14="http://schemas.microsoft.com/office/powerpoint/2010/main" val="2639071850"/>
              </p:ext>
            </p:extLst>
          </p:nvPr>
        </p:nvGraphicFramePr>
        <p:xfrm>
          <a:off x="1611431" y="2434520"/>
          <a:ext cx="260350" cy="290513"/>
        </p:xfrm>
        <a:graphic>
          <a:graphicData uri="http://schemas.openxmlformats.org/presentationml/2006/ole">
            <mc:AlternateContent xmlns:mc="http://schemas.openxmlformats.org/markup-compatibility/2006">
              <mc:Choice xmlns:v="urn:schemas-microsoft-com:vml" Requires="v">
                <p:oleObj name="Equation" r:id="rId7" imgW="260659" imgH="289810" progId="Equation.DSMT4">
                  <p:embed/>
                </p:oleObj>
              </mc:Choice>
              <mc:Fallback>
                <p:oleObj name="Equation" r:id="rId7" imgW="260659" imgH="289810" progId="Equation.DSMT4">
                  <p:embed/>
                  <p:pic>
                    <p:nvPicPr>
                      <p:cNvPr id="24" name="对象 23">
                        <a:extLst>
                          <a:ext uri="{FF2B5EF4-FFF2-40B4-BE49-F238E27FC236}">
                            <a16:creationId xmlns:a16="http://schemas.microsoft.com/office/drawing/2014/main" id="{09BCFEA0-2F37-41E0-BE39-ACBCB2BECBF8}"/>
                          </a:ext>
                        </a:extLst>
                      </p:cNvPr>
                      <p:cNvPicPr/>
                      <p:nvPr/>
                    </p:nvPicPr>
                    <p:blipFill>
                      <a:blip r:embed="rId8"/>
                      <a:stretch>
                        <a:fillRect/>
                      </a:stretch>
                    </p:blipFill>
                    <p:spPr>
                      <a:xfrm>
                        <a:off x="1611431" y="2434520"/>
                        <a:ext cx="260350" cy="290513"/>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9C67605F-C185-4E11-A6B8-80C8DAAD6BCA}"/>
              </a:ext>
            </a:extLst>
          </p:cNvPr>
          <p:cNvGraphicFramePr>
            <a:graphicFrameLocks noChangeAspect="1"/>
          </p:cNvGraphicFramePr>
          <p:nvPr>
            <p:extLst>
              <p:ext uri="{D42A27DB-BD31-4B8C-83A1-F6EECF244321}">
                <p14:modId xmlns:p14="http://schemas.microsoft.com/office/powerpoint/2010/main" val="942231717"/>
              </p:ext>
            </p:extLst>
          </p:nvPr>
        </p:nvGraphicFramePr>
        <p:xfrm>
          <a:off x="3973804" y="2382673"/>
          <a:ext cx="380160" cy="342360"/>
        </p:xfrm>
        <a:graphic>
          <a:graphicData uri="http://schemas.openxmlformats.org/presentationml/2006/ole">
            <mc:AlternateContent xmlns:mc="http://schemas.openxmlformats.org/markup-compatibility/2006">
              <mc:Choice xmlns:v="urn:schemas-microsoft-com:vml" Requires="v">
                <p:oleObj name="Equation" r:id="rId9" imgW="126720" imgH="114120" progId="Equation.DSMT4">
                  <p:embed/>
                </p:oleObj>
              </mc:Choice>
              <mc:Fallback>
                <p:oleObj name="Equation" r:id="rId9" imgW="126720" imgH="114120" progId="Equation.DSMT4">
                  <p:embed/>
                  <p:pic>
                    <p:nvPicPr>
                      <p:cNvPr id="25" name="对象 24">
                        <a:extLst>
                          <a:ext uri="{FF2B5EF4-FFF2-40B4-BE49-F238E27FC236}">
                            <a16:creationId xmlns:a16="http://schemas.microsoft.com/office/drawing/2014/main" id="{0B623E6C-92E7-49AE-B47F-F8E0B9D61352}"/>
                          </a:ext>
                        </a:extLst>
                      </p:cNvPr>
                      <p:cNvPicPr/>
                      <p:nvPr/>
                    </p:nvPicPr>
                    <p:blipFill>
                      <a:blip r:embed="rId10"/>
                      <a:stretch>
                        <a:fillRect/>
                      </a:stretch>
                    </p:blipFill>
                    <p:spPr>
                      <a:xfrm>
                        <a:off x="3973804" y="2382673"/>
                        <a:ext cx="380160" cy="342360"/>
                      </a:xfrm>
                      <a:prstGeom prst="rect">
                        <a:avLst/>
                      </a:prstGeom>
                    </p:spPr>
                  </p:pic>
                </p:oleObj>
              </mc:Fallback>
            </mc:AlternateContent>
          </a:graphicData>
        </a:graphic>
      </p:graphicFrame>
      <p:pic>
        <p:nvPicPr>
          <p:cNvPr id="38" name="图片 37">
            <a:extLst>
              <a:ext uri="{FF2B5EF4-FFF2-40B4-BE49-F238E27FC236}">
                <a16:creationId xmlns:a16="http://schemas.microsoft.com/office/drawing/2014/main" id="{11D58EC7-D687-4C3C-99FF-E3E3CE5A821F}"/>
              </a:ext>
            </a:extLst>
          </p:cNvPr>
          <p:cNvPicPr>
            <a:picLocks noChangeAspect="1"/>
          </p:cNvPicPr>
          <p:nvPr/>
        </p:nvPicPr>
        <p:blipFill>
          <a:blip r:embed="rId11"/>
          <a:stretch>
            <a:fillRect/>
          </a:stretch>
        </p:blipFill>
        <p:spPr>
          <a:xfrm>
            <a:off x="4374984" y="1740301"/>
            <a:ext cx="2870280" cy="2144882"/>
          </a:xfrm>
          <a:prstGeom prst="rect">
            <a:avLst/>
          </a:prstGeom>
        </p:spPr>
      </p:pic>
      <p:pic>
        <p:nvPicPr>
          <p:cNvPr id="41" name="图片 40">
            <a:extLst>
              <a:ext uri="{FF2B5EF4-FFF2-40B4-BE49-F238E27FC236}">
                <a16:creationId xmlns:a16="http://schemas.microsoft.com/office/drawing/2014/main" id="{DC2764F4-8A79-4AC9-8CC5-6A1321214D3F}"/>
              </a:ext>
            </a:extLst>
          </p:cNvPr>
          <p:cNvPicPr>
            <a:picLocks noChangeAspect="1"/>
          </p:cNvPicPr>
          <p:nvPr/>
        </p:nvPicPr>
        <p:blipFill>
          <a:blip r:embed="rId12"/>
          <a:stretch>
            <a:fillRect/>
          </a:stretch>
        </p:blipFill>
        <p:spPr>
          <a:xfrm>
            <a:off x="10028984" y="2376718"/>
            <a:ext cx="2090007" cy="736765"/>
          </a:xfrm>
          <a:prstGeom prst="roundRect">
            <a:avLst>
              <a:gd name="adj" fmla="val 50000"/>
            </a:avLst>
          </a:prstGeom>
        </p:spPr>
      </p:pic>
      <p:sp>
        <p:nvSpPr>
          <p:cNvPr id="23" name="日期占位符 3">
            <a:extLst>
              <a:ext uri="{FF2B5EF4-FFF2-40B4-BE49-F238E27FC236}">
                <a16:creationId xmlns:a16="http://schemas.microsoft.com/office/drawing/2014/main" id="{D60EF131-DEFF-46AB-AE08-86516248173A}"/>
              </a:ext>
            </a:extLst>
          </p:cNvPr>
          <p:cNvSpPr txBox="1">
            <a:spLocks/>
          </p:cNvSpPr>
          <p:nvPr/>
        </p:nvSpPr>
        <p:spPr>
          <a:xfrm>
            <a:off x="1706024" y="5638620"/>
            <a:ext cx="8951466"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[1] </a:t>
            </a:r>
            <a:r>
              <a:rPr lang="zh-CN" altLang="en-US" sz="1600" b="0" dirty="0">
                <a:solidFill>
                  <a:srgbClr val="30475E"/>
                </a:solidFill>
                <a:effectLst/>
                <a:latin typeface="Arial" panose="020B0604020202020204" pitchFamily="34" charset="0"/>
                <a:cs typeface="Arial" panose="020B0604020202020204" pitchFamily="34" charset="0"/>
              </a:rPr>
              <a:t>刘德博</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基于铌酸锂晶体参量过程提升太赫兹波输出效率研究</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哈尔滨工业大学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sp>
        <p:nvSpPr>
          <p:cNvPr id="7" name="RectanglePageNum">
            <a:extLst>
              <a:ext uri="{FF2B5EF4-FFF2-40B4-BE49-F238E27FC236}">
                <a16:creationId xmlns:a16="http://schemas.microsoft.com/office/drawing/2014/main" id="{49F0D82D-1E41-40CA-898A-4291924E622A}"/>
              </a:ext>
            </a:extLst>
          </p:cNvPr>
          <p:cNvSpPr/>
          <p:nvPr/>
        </p:nvSpPr>
        <p:spPr>
          <a:xfrm>
            <a:off x="0" y="6819900"/>
            <a:ext cx="2770909"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9386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4B983C-88ED-4185-9D1F-CA82B5331134}"/>
              </a:ext>
            </a:extLst>
          </p:cNvPr>
          <p:cNvPicPr>
            <a:picLocks noChangeAspect="1"/>
          </p:cNvPicPr>
          <p:nvPr/>
        </p:nvPicPr>
        <p:blipFill>
          <a:blip r:embed="rId3"/>
          <a:stretch>
            <a:fillRect/>
          </a:stretch>
        </p:blipFill>
        <p:spPr>
          <a:xfrm>
            <a:off x="3996473" y="1704740"/>
            <a:ext cx="1871785" cy="1904624"/>
          </a:xfrm>
          <a:prstGeom prst="rect">
            <a:avLst/>
          </a:prstGeom>
        </p:spPr>
      </p:pic>
      <p:sp>
        <p:nvSpPr>
          <p:cNvPr id="3" name="箭头: 右 2">
            <a:extLst>
              <a:ext uri="{FF2B5EF4-FFF2-40B4-BE49-F238E27FC236}">
                <a16:creationId xmlns:a16="http://schemas.microsoft.com/office/drawing/2014/main" id="{DA7936A9-ABF3-4709-A2A5-53CEAFA0417C}"/>
              </a:ext>
            </a:extLst>
          </p:cNvPr>
          <p:cNvSpPr/>
          <p:nvPr/>
        </p:nvSpPr>
        <p:spPr>
          <a:xfrm>
            <a:off x="3231224" y="2412900"/>
            <a:ext cx="510480" cy="303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F09F04AE-D866-4448-8B50-24B3E44CE6A5}"/>
              </a:ext>
            </a:extLst>
          </p:cNvPr>
          <p:cNvSpPr/>
          <p:nvPr/>
        </p:nvSpPr>
        <p:spPr>
          <a:xfrm rot="1626174">
            <a:off x="3231224" y="3918034"/>
            <a:ext cx="510480" cy="303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60EE34EC-C6CA-4E3A-ADD5-C3089B0889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605958" y="3724429"/>
            <a:ext cx="2870281" cy="1792822"/>
          </a:xfrm>
          <a:prstGeom prst="rect">
            <a:avLst/>
          </a:pr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17</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7" name="日期占位符 3">
            <a:extLst>
              <a:ext uri="{FF2B5EF4-FFF2-40B4-BE49-F238E27FC236}">
                <a16:creationId xmlns:a16="http://schemas.microsoft.com/office/drawing/2014/main" id="{B581704D-5C3A-45ED-B3DD-65A6DCE1D704}"/>
              </a:ext>
            </a:extLst>
          </p:cNvPr>
          <p:cNvSpPr txBox="1">
            <a:spLocks/>
          </p:cNvSpPr>
          <p:nvPr/>
        </p:nvSpPr>
        <p:spPr>
          <a:xfrm>
            <a:off x="1706024" y="5638620"/>
            <a:ext cx="8951466"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[1] </a:t>
            </a:r>
            <a:r>
              <a:rPr lang="zh-CN" altLang="en-US" sz="1600" b="0" dirty="0">
                <a:solidFill>
                  <a:srgbClr val="30475E"/>
                </a:solidFill>
                <a:effectLst/>
                <a:latin typeface="Arial" panose="020B0604020202020204" pitchFamily="34" charset="0"/>
                <a:cs typeface="Arial" panose="020B0604020202020204" pitchFamily="34" charset="0"/>
              </a:rPr>
              <a:t>刘德博</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基于铌酸锂晶体参量过程提升太赫兹波输出效率研究</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哈尔滨工业大学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5"/>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5"/>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 name="图片 37">
            <a:extLst>
              <a:ext uri="{FF2B5EF4-FFF2-40B4-BE49-F238E27FC236}">
                <a16:creationId xmlns:a16="http://schemas.microsoft.com/office/drawing/2014/main" id="{11D58EC7-D687-4C3C-99FF-E3E3CE5A821F}"/>
              </a:ext>
            </a:extLst>
          </p:cNvPr>
          <p:cNvPicPr>
            <a:picLocks noChangeAspect="1"/>
          </p:cNvPicPr>
          <p:nvPr/>
        </p:nvPicPr>
        <p:blipFill>
          <a:blip r:embed="rId6"/>
          <a:stretch>
            <a:fillRect/>
          </a:stretch>
        </p:blipFill>
        <p:spPr>
          <a:xfrm>
            <a:off x="296987" y="1740301"/>
            <a:ext cx="2870280" cy="2144882"/>
          </a:xfrm>
          <a:prstGeom prst="rect">
            <a:avLst/>
          </a:prstGeom>
        </p:spPr>
      </p:pic>
      <p:pic>
        <p:nvPicPr>
          <p:cNvPr id="41" name="图片 40">
            <a:extLst>
              <a:ext uri="{FF2B5EF4-FFF2-40B4-BE49-F238E27FC236}">
                <a16:creationId xmlns:a16="http://schemas.microsoft.com/office/drawing/2014/main" id="{DC2764F4-8A79-4AC9-8CC5-6A1321214D3F}"/>
              </a:ext>
            </a:extLst>
          </p:cNvPr>
          <p:cNvPicPr>
            <a:picLocks noChangeAspect="1"/>
          </p:cNvPicPr>
          <p:nvPr/>
        </p:nvPicPr>
        <p:blipFill>
          <a:blip r:embed="rId7"/>
          <a:stretch>
            <a:fillRect/>
          </a:stretch>
        </p:blipFill>
        <p:spPr>
          <a:xfrm>
            <a:off x="5982517" y="2376718"/>
            <a:ext cx="2090007" cy="736765"/>
          </a:xfrm>
          <a:prstGeom prst="roundRect">
            <a:avLst>
              <a:gd name="adj" fmla="val 50000"/>
            </a:avLst>
          </a:prstGeom>
        </p:spPr>
      </p:pic>
      <p:pic>
        <p:nvPicPr>
          <p:cNvPr id="9" name="图片 8">
            <a:extLst>
              <a:ext uri="{FF2B5EF4-FFF2-40B4-BE49-F238E27FC236}">
                <a16:creationId xmlns:a16="http://schemas.microsoft.com/office/drawing/2014/main" id="{0D037821-2479-4C9C-8285-54AFAB005C9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567153" y="3234201"/>
            <a:ext cx="2458665" cy="891152"/>
          </a:xfrm>
          <a:prstGeom prst="rect">
            <a:avLst/>
          </a:prstGeom>
        </p:spPr>
      </p:pic>
      <p:pic>
        <p:nvPicPr>
          <p:cNvPr id="13" name="图片 12">
            <a:extLst>
              <a:ext uri="{FF2B5EF4-FFF2-40B4-BE49-F238E27FC236}">
                <a16:creationId xmlns:a16="http://schemas.microsoft.com/office/drawing/2014/main" id="{F4374541-3DB2-432E-908F-EF4C136029B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472561" y="4236706"/>
            <a:ext cx="3438698" cy="1278592"/>
          </a:xfrm>
          <a:prstGeom prst="rect">
            <a:avLst/>
          </a:prstGeom>
        </p:spPr>
      </p:pic>
      <p:sp>
        <p:nvSpPr>
          <p:cNvPr id="17" name="文本框 16">
            <a:extLst>
              <a:ext uri="{FF2B5EF4-FFF2-40B4-BE49-F238E27FC236}">
                <a16:creationId xmlns:a16="http://schemas.microsoft.com/office/drawing/2014/main" id="{9F3018BA-5E99-45B3-8644-B42FA0CCE106}"/>
              </a:ext>
            </a:extLst>
          </p:cNvPr>
          <p:cNvSpPr txBox="1"/>
          <p:nvPr/>
        </p:nvSpPr>
        <p:spPr>
          <a:xfrm>
            <a:off x="10150250" y="4317401"/>
            <a:ext cx="1891862" cy="1477328"/>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t>吸收距离短</a:t>
            </a:r>
            <a:endParaRPr lang="en-US" altLang="zh-CN" dirty="0"/>
          </a:p>
          <a:p>
            <a:pPr marL="285750" indent="-285750">
              <a:buFont typeface="Wingdings" panose="05000000000000000000" pitchFamily="2" charset="2"/>
              <a:buChar char="p"/>
            </a:pPr>
            <a:r>
              <a:rPr lang="zh-CN" altLang="en-US" dirty="0"/>
              <a:t>作用范围小</a:t>
            </a:r>
            <a:endParaRPr lang="en-US" altLang="zh-CN" dirty="0"/>
          </a:p>
          <a:p>
            <a:pPr marL="285750" indent="-285750">
              <a:buFont typeface="Wingdings" panose="05000000000000000000" pitchFamily="2" charset="2"/>
              <a:buChar char="ü"/>
            </a:pPr>
            <a:r>
              <a:rPr lang="zh-CN" altLang="en-US" dirty="0"/>
              <a:t>光束质量好</a:t>
            </a:r>
            <a:endParaRPr lang="en-US" altLang="zh-CN" dirty="0"/>
          </a:p>
          <a:p>
            <a:pPr marL="285750" indent="-285750">
              <a:buFont typeface="Wingdings" panose="05000000000000000000" pitchFamily="2" charset="2"/>
              <a:buChar char="ü"/>
            </a:pPr>
            <a:r>
              <a:rPr lang="zh-CN" altLang="en-US" dirty="0"/>
              <a:t>调谐范围宽</a:t>
            </a:r>
            <a:endParaRPr lang="en-US" altLang="zh-CN" dirty="0"/>
          </a:p>
          <a:p>
            <a:endParaRPr lang="zh-CN" altLang="en-US" dirty="0"/>
          </a:p>
        </p:txBody>
      </p:sp>
      <p:sp>
        <p:nvSpPr>
          <p:cNvPr id="15" name="RectanglePageNum">
            <a:extLst>
              <a:ext uri="{FF2B5EF4-FFF2-40B4-BE49-F238E27FC236}">
                <a16:creationId xmlns:a16="http://schemas.microsoft.com/office/drawing/2014/main" id="{31BC461A-77CD-4531-9D5F-69BD0F5647E0}"/>
              </a:ext>
            </a:extLst>
          </p:cNvPr>
          <p:cNvSpPr/>
          <p:nvPr/>
        </p:nvSpPr>
        <p:spPr>
          <a:xfrm>
            <a:off x="0" y="6819900"/>
            <a:ext cx="2955636"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44648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4B983C-88ED-4185-9D1F-CA82B5331134}"/>
              </a:ext>
            </a:extLst>
          </p:cNvPr>
          <p:cNvPicPr>
            <a:picLocks noChangeAspect="1"/>
          </p:cNvPicPr>
          <p:nvPr/>
        </p:nvPicPr>
        <p:blipFill>
          <a:blip r:embed="rId3"/>
          <a:stretch>
            <a:fillRect/>
          </a:stretch>
        </p:blipFill>
        <p:spPr>
          <a:xfrm>
            <a:off x="549094" y="1704740"/>
            <a:ext cx="1871785" cy="1904624"/>
          </a:xfrm>
          <a:prstGeom prst="rect">
            <a:avLst/>
          </a:prstGeom>
        </p:spPr>
      </p:pic>
      <p:pic>
        <p:nvPicPr>
          <p:cNvPr id="10" name="图片 9">
            <a:extLst>
              <a:ext uri="{FF2B5EF4-FFF2-40B4-BE49-F238E27FC236}">
                <a16:creationId xmlns:a16="http://schemas.microsoft.com/office/drawing/2014/main" id="{60EE34EC-C6CA-4E3A-ADD5-C3089B0889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8579" y="3724429"/>
            <a:ext cx="2870281" cy="1792822"/>
          </a:xfrm>
          <a:prstGeom prst="rect">
            <a:avLst/>
          </a:pr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18</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5"/>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5"/>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0D037821-2479-4C9C-8285-54AFAB005C9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19774" y="3234201"/>
            <a:ext cx="2458665" cy="891152"/>
          </a:xfrm>
          <a:prstGeom prst="rect">
            <a:avLst/>
          </a:prstGeom>
        </p:spPr>
      </p:pic>
      <p:pic>
        <p:nvPicPr>
          <p:cNvPr id="13" name="图片 12">
            <a:extLst>
              <a:ext uri="{FF2B5EF4-FFF2-40B4-BE49-F238E27FC236}">
                <a16:creationId xmlns:a16="http://schemas.microsoft.com/office/drawing/2014/main" id="{F4374541-3DB2-432E-908F-EF4C136029B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025182" y="4236706"/>
            <a:ext cx="3438698" cy="1278592"/>
          </a:xfrm>
          <a:prstGeom prst="rect">
            <a:avLst/>
          </a:prstGeom>
        </p:spPr>
      </p:pic>
      <p:pic>
        <p:nvPicPr>
          <p:cNvPr id="24" name="图片 23">
            <a:extLst>
              <a:ext uri="{FF2B5EF4-FFF2-40B4-BE49-F238E27FC236}">
                <a16:creationId xmlns:a16="http://schemas.microsoft.com/office/drawing/2014/main" id="{9047C278-9687-4FF9-B151-4DE7B007B9A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12420" y="1870491"/>
            <a:ext cx="1837173" cy="1217935"/>
          </a:xfrm>
          <a:prstGeom prst="rect">
            <a:avLst/>
          </a:prstGeom>
        </p:spPr>
      </p:pic>
      <p:sp>
        <p:nvSpPr>
          <p:cNvPr id="26" name="矩形: 圆角 25">
            <a:extLst>
              <a:ext uri="{FF2B5EF4-FFF2-40B4-BE49-F238E27FC236}">
                <a16:creationId xmlns:a16="http://schemas.microsoft.com/office/drawing/2014/main" id="{307AE16F-9DFB-4ECD-B7CE-49EAF669EA57}"/>
              </a:ext>
            </a:extLst>
          </p:cNvPr>
          <p:cNvSpPr/>
          <p:nvPr/>
        </p:nvSpPr>
        <p:spPr>
          <a:xfrm>
            <a:off x="3025182" y="1693133"/>
            <a:ext cx="9174226" cy="1289147"/>
          </a:xfrm>
          <a:prstGeom prst="roundRect">
            <a:avLst/>
          </a:prstGeom>
          <a:noFill/>
          <a:ln w="19050">
            <a:solidFill>
              <a:srgbClr val="776D8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82D00679-F791-494B-92C2-2D7207F14C8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418727" y="1753338"/>
            <a:ext cx="1467709" cy="1566555"/>
          </a:xfrm>
          <a:prstGeom prst="rect">
            <a:avLst/>
          </a:prstGeom>
        </p:spPr>
      </p:pic>
      <p:pic>
        <p:nvPicPr>
          <p:cNvPr id="36" name="图片 35" descr="图示&#10;&#10;描述已自动生成">
            <a:extLst>
              <a:ext uri="{FF2B5EF4-FFF2-40B4-BE49-F238E27FC236}">
                <a16:creationId xmlns:a16="http://schemas.microsoft.com/office/drawing/2014/main" id="{66F0AB43-A1D2-4EDA-8155-4694CC7D1CAC}"/>
              </a:ext>
            </a:extLst>
          </p:cNvPr>
          <p:cNvPicPr>
            <a:picLocks noChangeAspect="1"/>
          </p:cNvPicPr>
          <p:nvPr/>
        </p:nvPicPr>
        <p:blipFill>
          <a:blip r:embed="rId10"/>
          <a:stretch>
            <a:fillRect/>
          </a:stretch>
        </p:blipFill>
        <p:spPr>
          <a:xfrm>
            <a:off x="8534604" y="1726104"/>
            <a:ext cx="1971612" cy="1248687"/>
          </a:xfrm>
          <a:prstGeom prst="rect">
            <a:avLst/>
          </a:prstGeom>
        </p:spPr>
      </p:pic>
      <p:sp>
        <p:nvSpPr>
          <p:cNvPr id="40" name="文本框 39">
            <a:extLst>
              <a:ext uri="{FF2B5EF4-FFF2-40B4-BE49-F238E27FC236}">
                <a16:creationId xmlns:a16="http://schemas.microsoft.com/office/drawing/2014/main" id="{6246E38E-07C0-4695-B0F7-903C6D8C01E4}"/>
              </a:ext>
            </a:extLst>
          </p:cNvPr>
          <p:cNvSpPr txBox="1"/>
          <p:nvPr/>
        </p:nvSpPr>
        <p:spPr>
          <a:xfrm>
            <a:off x="10924717" y="2022585"/>
            <a:ext cx="922762" cy="646331"/>
          </a:xfrm>
          <a:prstGeom prst="rect">
            <a:avLst/>
          </a:prstGeom>
          <a:noFill/>
        </p:spPr>
        <p:txBody>
          <a:bodyPr wrap="square" rtlCol="0">
            <a:spAutoFit/>
          </a:bodyPr>
          <a:lstStyle/>
          <a:p>
            <a:r>
              <a:rPr lang="en-US" altLang="zh-CN" sz="3600" b="1" dirty="0">
                <a:latin typeface="Arial Rounded MT Bold" panose="020F0704030504030204" pitchFamily="34" charset="0"/>
                <a:ea typeface="Cambria" panose="02040503050406030204" pitchFamily="18" charset="0"/>
              </a:rPr>
              <a:t>OR</a:t>
            </a:r>
            <a:endParaRPr lang="zh-CN" altLang="en-US" b="1" dirty="0">
              <a:latin typeface="Arial Rounded MT Bold" panose="020F0704030504030204" pitchFamily="34" charset="0"/>
            </a:endParaRPr>
          </a:p>
        </p:txBody>
      </p:sp>
      <p:sp>
        <p:nvSpPr>
          <p:cNvPr id="42" name="日期占位符 3">
            <a:extLst>
              <a:ext uri="{FF2B5EF4-FFF2-40B4-BE49-F238E27FC236}">
                <a16:creationId xmlns:a16="http://schemas.microsoft.com/office/drawing/2014/main" id="{6BCDC7C6-7F10-4C2F-8FAD-CE2BC2BD1530}"/>
              </a:ext>
            </a:extLst>
          </p:cNvPr>
          <p:cNvSpPr txBox="1">
            <a:spLocks/>
          </p:cNvSpPr>
          <p:nvPr/>
        </p:nvSpPr>
        <p:spPr>
          <a:xfrm>
            <a:off x="-76199" y="5637877"/>
            <a:ext cx="12336048"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0" spc="0" dirty="0">
                <a:solidFill>
                  <a:srgbClr val="30475E"/>
                </a:solidFill>
                <a:effectLst/>
                <a:latin typeface="Arial" panose="020B0604020202020204" pitchFamily="34" charset="0"/>
                <a:cs typeface="Arial" panose="020B0604020202020204" pitchFamily="34" charset="0"/>
              </a:rPr>
              <a:t>[1] “High-Average-Power, Intense THz Pulses from a LiNbO3 Slab with Silicon Output Coupler.”, </a:t>
            </a:r>
            <a:r>
              <a:rPr lang="en-US" altLang="zh-CN" sz="1600" i="1" spc="0" dirty="0">
                <a:solidFill>
                  <a:srgbClr val="30475E"/>
                </a:solidFill>
                <a:effectLst/>
                <a:latin typeface="Arial" panose="020B0604020202020204" pitchFamily="34" charset="0"/>
                <a:cs typeface="Arial" panose="020B0604020202020204" pitchFamily="34" charset="0"/>
              </a:rPr>
              <a:t>APB</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spc="0" dirty="0">
              <a:solidFill>
                <a:srgbClr val="30475E"/>
              </a:solidFill>
              <a:effectLst/>
              <a:latin typeface="Arial" panose="020B0604020202020204" pitchFamily="34" charset="0"/>
              <a:cs typeface="Arial" panose="020B0604020202020204" pitchFamily="34" charset="0"/>
            </a:endParaRPr>
          </a:p>
          <a:p>
            <a:pPr algn="l"/>
            <a:r>
              <a:rPr lang="en-US" altLang="zh-CN" sz="1600" b="0" spc="0" dirty="0">
                <a:solidFill>
                  <a:srgbClr val="30475E"/>
                </a:solidFill>
                <a:effectLst/>
                <a:latin typeface="Arial" panose="020B0604020202020204" pitchFamily="34" charset="0"/>
                <a:cs typeface="Arial" panose="020B0604020202020204" pitchFamily="34" charset="0"/>
              </a:rPr>
              <a:t>[2] “</a:t>
            </a:r>
            <a:r>
              <a:rPr lang="en-US" altLang="zh-CN" sz="1600" b="0" kern="0" spc="0" dirty="0">
                <a:solidFill>
                  <a:srgbClr val="30475E"/>
                </a:solidFill>
                <a:effectLst/>
                <a:latin typeface="Arial" panose="020B0604020202020204" pitchFamily="34" charset="0"/>
                <a:cs typeface="Arial" panose="020B0604020202020204" pitchFamily="34" charset="0"/>
              </a:rPr>
              <a:t>Generation of THz Radiation Using Bulk, Periodically and </a:t>
            </a:r>
            <a:r>
              <a:rPr lang="en-US" altLang="zh-CN" sz="1600" b="0" kern="0" spc="0" dirty="0" err="1">
                <a:solidFill>
                  <a:srgbClr val="30475E"/>
                </a:solidFill>
                <a:effectLst/>
                <a:latin typeface="Arial" panose="020B0604020202020204" pitchFamily="34" charset="0"/>
                <a:cs typeface="Arial" panose="020B0604020202020204" pitchFamily="34" charset="0"/>
              </a:rPr>
              <a:t>Aperiodically</a:t>
            </a:r>
            <a:r>
              <a:rPr lang="en-US" altLang="zh-CN" sz="1600" b="0" kern="0" spc="0" dirty="0">
                <a:solidFill>
                  <a:srgbClr val="30475E"/>
                </a:solidFill>
                <a:effectLst/>
                <a:latin typeface="Arial" panose="020B0604020202020204" pitchFamily="34" charset="0"/>
                <a:cs typeface="Arial" panose="020B0604020202020204" pitchFamily="34" charset="0"/>
              </a:rPr>
              <a:t> Poled Lithium Niobate – Part 2:   Experiments</a:t>
            </a:r>
            <a:r>
              <a:rPr lang="en-US" altLang="zh-CN" sz="1600" b="0" kern="0" spc="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APB</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r>
              <a:rPr lang="en-US" altLang="zh-CN" sz="1600" b="0" kern="0" dirty="0">
                <a:solidFill>
                  <a:srgbClr val="30475E"/>
                </a:solidFill>
                <a:effectLst/>
                <a:latin typeface="Arial" panose="020B0604020202020204" pitchFamily="34" charset="0"/>
                <a:cs typeface="Arial" panose="020B0604020202020204" pitchFamily="34" charset="0"/>
              </a:rPr>
              <a:t>[3] “Generation of 10μJ Ultrashort Terahertz Pulses by Optical Rectification</a:t>
            </a:r>
            <a:r>
              <a:rPr lang="en-US" altLang="zh-CN" sz="1600" b="0" kern="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dirty="0">
                <a:solidFill>
                  <a:srgbClr val="30475E"/>
                </a:solidFill>
                <a:effectLst/>
                <a:latin typeface="Arial" panose="020B0604020202020204" pitchFamily="34" charset="0"/>
                <a:ea typeface="等线" panose="02010600030101010101" pitchFamily="2" charset="-122"/>
                <a:cs typeface="Arial" panose="020B0604020202020204" pitchFamily="34" charset="0"/>
              </a:rPr>
              <a:t>APL</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sp>
        <p:nvSpPr>
          <p:cNvPr id="3" name="RectanglePageNum">
            <a:extLst>
              <a:ext uri="{FF2B5EF4-FFF2-40B4-BE49-F238E27FC236}">
                <a16:creationId xmlns:a16="http://schemas.microsoft.com/office/drawing/2014/main" id="{15C828F2-1A52-42ED-A714-432DFF713354}"/>
              </a:ext>
            </a:extLst>
          </p:cNvPr>
          <p:cNvSpPr/>
          <p:nvPr/>
        </p:nvSpPr>
        <p:spPr>
          <a:xfrm>
            <a:off x="0" y="6819900"/>
            <a:ext cx="3140364"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9724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4B983C-88ED-4185-9D1F-CA82B5331134}"/>
              </a:ext>
            </a:extLst>
          </p:cNvPr>
          <p:cNvPicPr>
            <a:picLocks noChangeAspect="1"/>
          </p:cNvPicPr>
          <p:nvPr/>
        </p:nvPicPr>
        <p:blipFill>
          <a:blip r:embed="rId3"/>
          <a:stretch>
            <a:fillRect/>
          </a:stretch>
        </p:blipFill>
        <p:spPr>
          <a:xfrm>
            <a:off x="549094" y="1704740"/>
            <a:ext cx="1871785" cy="1904624"/>
          </a:xfrm>
          <a:prstGeom prst="rect">
            <a:avLst/>
          </a:prstGeom>
        </p:spPr>
      </p:pic>
      <p:pic>
        <p:nvPicPr>
          <p:cNvPr id="10" name="图片 9">
            <a:extLst>
              <a:ext uri="{FF2B5EF4-FFF2-40B4-BE49-F238E27FC236}">
                <a16:creationId xmlns:a16="http://schemas.microsoft.com/office/drawing/2014/main" id="{60EE34EC-C6CA-4E3A-ADD5-C3089B0889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8579" y="3724429"/>
            <a:ext cx="2870281" cy="1792822"/>
          </a:xfrm>
          <a:prstGeom prst="rect">
            <a:avLst/>
          </a:pr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19</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5"/>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5"/>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0D037821-2479-4C9C-8285-54AFAB005C9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19774" y="3234201"/>
            <a:ext cx="2458665" cy="891152"/>
          </a:xfrm>
          <a:prstGeom prst="rect">
            <a:avLst/>
          </a:prstGeom>
        </p:spPr>
      </p:pic>
      <p:pic>
        <p:nvPicPr>
          <p:cNvPr id="13" name="图片 12">
            <a:extLst>
              <a:ext uri="{FF2B5EF4-FFF2-40B4-BE49-F238E27FC236}">
                <a16:creationId xmlns:a16="http://schemas.microsoft.com/office/drawing/2014/main" id="{F4374541-3DB2-432E-908F-EF4C136029B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025182" y="4236706"/>
            <a:ext cx="3438698" cy="1278592"/>
          </a:xfrm>
          <a:prstGeom prst="rect">
            <a:avLst/>
          </a:prstGeom>
        </p:spPr>
      </p:pic>
      <p:pic>
        <p:nvPicPr>
          <p:cNvPr id="15" name="图片 14">
            <a:extLst>
              <a:ext uri="{FF2B5EF4-FFF2-40B4-BE49-F238E27FC236}">
                <a16:creationId xmlns:a16="http://schemas.microsoft.com/office/drawing/2014/main" id="{8FC3BC4E-225B-4B13-B12E-54276BC30A4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560146" y="3171693"/>
            <a:ext cx="3473275" cy="1121004"/>
          </a:xfrm>
          <a:prstGeom prst="rect">
            <a:avLst/>
          </a:prstGeom>
        </p:spPr>
      </p:pic>
      <p:pic>
        <p:nvPicPr>
          <p:cNvPr id="24" name="图片 23">
            <a:extLst>
              <a:ext uri="{FF2B5EF4-FFF2-40B4-BE49-F238E27FC236}">
                <a16:creationId xmlns:a16="http://schemas.microsoft.com/office/drawing/2014/main" id="{9047C278-9687-4FF9-B151-4DE7B007B9A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212420" y="1870491"/>
            <a:ext cx="1837173" cy="1217935"/>
          </a:xfrm>
          <a:prstGeom prst="rect">
            <a:avLst/>
          </a:prstGeom>
        </p:spPr>
      </p:pic>
      <p:pic>
        <p:nvPicPr>
          <p:cNvPr id="25" name="图片 24">
            <a:extLst>
              <a:ext uri="{FF2B5EF4-FFF2-40B4-BE49-F238E27FC236}">
                <a16:creationId xmlns:a16="http://schemas.microsoft.com/office/drawing/2014/main" id="{1C74063E-E91F-4255-A368-42C25255AA7E}"/>
              </a:ext>
            </a:extLst>
          </p:cNvPr>
          <p:cNvPicPr>
            <a:picLocks noChangeAspect="1"/>
          </p:cNvPicPr>
          <p:nvPr/>
        </p:nvPicPr>
        <p:blipFill>
          <a:blip r:embed="rId10"/>
          <a:stretch>
            <a:fillRect/>
          </a:stretch>
        </p:blipFill>
        <p:spPr>
          <a:xfrm>
            <a:off x="6067586" y="2960115"/>
            <a:ext cx="2126840" cy="1273170"/>
          </a:xfrm>
          <a:prstGeom prst="rect">
            <a:avLst/>
          </a:prstGeom>
        </p:spPr>
      </p:pic>
      <p:sp>
        <p:nvSpPr>
          <p:cNvPr id="26" name="矩形: 圆角 25">
            <a:extLst>
              <a:ext uri="{FF2B5EF4-FFF2-40B4-BE49-F238E27FC236}">
                <a16:creationId xmlns:a16="http://schemas.microsoft.com/office/drawing/2014/main" id="{307AE16F-9DFB-4ECD-B7CE-49EAF669EA57}"/>
              </a:ext>
            </a:extLst>
          </p:cNvPr>
          <p:cNvSpPr/>
          <p:nvPr/>
        </p:nvSpPr>
        <p:spPr>
          <a:xfrm>
            <a:off x="2942898" y="3003549"/>
            <a:ext cx="9174226" cy="1289147"/>
          </a:xfrm>
          <a:prstGeom prst="roundRect">
            <a:avLst/>
          </a:prstGeom>
          <a:noFill/>
          <a:ln w="19050">
            <a:solidFill>
              <a:srgbClr val="776D8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82D00679-F791-494B-92C2-2D7207F14C87}"/>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418727" y="1753338"/>
            <a:ext cx="1467709" cy="1566555"/>
          </a:xfrm>
          <a:prstGeom prst="rect">
            <a:avLst/>
          </a:prstGeom>
        </p:spPr>
      </p:pic>
      <p:pic>
        <p:nvPicPr>
          <p:cNvPr id="29" name="图片 28" descr="图示&#10;&#10;描述已自动生成">
            <a:extLst>
              <a:ext uri="{FF2B5EF4-FFF2-40B4-BE49-F238E27FC236}">
                <a16:creationId xmlns:a16="http://schemas.microsoft.com/office/drawing/2014/main" id="{4E5520ED-0692-4F7E-A269-7FD0A8B9B68C}"/>
              </a:ext>
            </a:extLst>
          </p:cNvPr>
          <p:cNvPicPr>
            <a:picLocks noChangeAspect="1"/>
          </p:cNvPicPr>
          <p:nvPr/>
        </p:nvPicPr>
        <p:blipFill>
          <a:blip r:embed="rId12"/>
          <a:stretch>
            <a:fillRect/>
          </a:stretch>
        </p:blipFill>
        <p:spPr>
          <a:xfrm>
            <a:off x="8534604" y="1726104"/>
            <a:ext cx="1971612" cy="1248687"/>
          </a:xfrm>
          <a:prstGeom prst="rect">
            <a:avLst/>
          </a:prstGeom>
        </p:spPr>
      </p:pic>
      <p:sp>
        <p:nvSpPr>
          <p:cNvPr id="30" name="文本框 29">
            <a:extLst>
              <a:ext uri="{FF2B5EF4-FFF2-40B4-BE49-F238E27FC236}">
                <a16:creationId xmlns:a16="http://schemas.microsoft.com/office/drawing/2014/main" id="{B93CAE56-5BCD-492F-99A5-4E0AB4ED4D43}"/>
              </a:ext>
            </a:extLst>
          </p:cNvPr>
          <p:cNvSpPr txBox="1"/>
          <p:nvPr/>
        </p:nvSpPr>
        <p:spPr>
          <a:xfrm>
            <a:off x="10924717" y="2022585"/>
            <a:ext cx="922762" cy="646331"/>
          </a:xfrm>
          <a:prstGeom prst="rect">
            <a:avLst/>
          </a:prstGeom>
          <a:noFill/>
        </p:spPr>
        <p:txBody>
          <a:bodyPr wrap="square" rtlCol="0">
            <a:spAutoFit/>
          </a:bodyPr>
          <a:lstStyle/>
          <a:p>
            <a:r>
              <a:rPr lang="en-US" altLang="zh-CN" sz="3600" b="1" dirty="0">
                <a:latin typeface="Arial Rounded MT Bold" panose="020F0704030504030204" pitchFamily="34" charset="0"/>
                <a:ea typeface="Cambria" panose="02040503050406030204" pitchFamily="18" charset="0"/>
              </a:rPr>
              <a:t>OR</a:t>
            </a:r>
            <a:endParaRPr lang="zh-CN" altLang="en-US" b="1" dirty="0">
              <a:latin typeface="Arial Rounded MT Bold" panose="020F0704030504030204" pitchFamily="34" charset="0"/>
            </a:endParaRPr>
          </a:p>
        </p:txBody>
      </p:sp>
      <p:sp>
        <p:nvSpPr>
          <p:cNvPr id="32" name="日期占位符 3">
            <a:extLst>
              <a:ext uri="{FF2B5EF4-FFF2-40B4-BE49-F238E27FC236}">
                <a16:creationId xmlns:a16="http://schemas.microsoft.com/office/drawing/2014/main" id="{33FDD519-DFA4-4033-8B21-6FF4B1DC0A72}"/>
              </a:ext>
            </a:extLst>
          </p:cNvPr>
          <p:cNvSpPr txBox="1">
            <a:spLocks/>
          </p:cNvSpPr>
          <p:nvPr/>
        </p:nvSpPr>
        <p:spPr>
          <a:xfrm>
            <a:off x="-76199" y="5637877"/>
            <a:ext cx="12336048"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0" spc="0" dirty="0">
                <a:solidFill>
                  <a:srgbClr val="30475E"/>
                </a:solidFill>
                <a:effectLst/>
                <a:latin typeface="Arial" panose="020B0604020202020204" pitchFamily="34" charset="0"/>
                <a:cs typeface="Arial" panose="020B0604020202020204" pitchFamily="34" charset="0"/>
              </a:rPr>
              <a:t>[1] “High-Average-Power, Intense THz Pulses from a LiNbO3 Slab with Silicon Output Coupler.”, </a:t>
            </a:r>
            <a:r>
              <a:rPr lang="en-US" altLang="zh-CN" sz="1600" i="1" spc="0" dirty="0">
                <a:solidFill>
                  <a:srgbClr val="30475E"/>
                </a:solidFill>
                <a:effectLst/>
                <a:latin typeface="Arial" panose="020B0604020202020204" pitchFamily="34" charset="0"/>
                <a:cs typeface="Arial" panose="020B0604020202020204" pitchFamily="34" charset="0"/>
              </a:rPr>
              <a:t>APB</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spc="0" dirty="0">
              <a:solidFill>
                <a:srgbClr val="30475E"/>
              </a:solidFill>
              <a:effectLst/>
              <a:latin typeface="Arial" panose="020B0604020202020204" pitchFamily="34" charset="0"/>
              <a:cs typeface="Arial" panose="020B0604020202020204" pitchFamily="34" charset="0"/>
            </a:endParaRPr>
          </a:p>
          <a:p>
            <a:pPr algn="l"/>
            <a:r>
              <a:rPr lang="en-US" altLang="zh-CN" sz="1600" b="0" spc="0" dirty="0">
                <a:solidFill>
                  <a:srgbClr val="30475E"/>
                </a:solidFill>
                <a:effectLst/>
                <a:latin typeface="Arial" panose="020B0604020202020204" pitchFamily="34" charset="0"/>
                <a:cs typeface="Arial" panose="020B0604020202020204" pitchFamily="34" charset="0"/>
              </a:rPr>
              <a:t>[2] “</a:t>
            </a:r>
            <a:r>
              <a:rPr lang="en-US" altLang="zh-CN" sz="1600" b="0" kern="0" spc="0" dirty="0">
                <a:solidFill>
                  <a:srgbClr val="30475E"/>
                </a:solidFill>
                <a:effectLst/>
                <a:latin typeface="Arial" panose="020B0604020202020204" pitchFamily="34" charset="0"/>
                <a:cs typeface="Arial" panose="020B0604020202020204" pitchFamily="34" charset="0"/>
              </a:rPr>
              <a:t>Generation of THz Radiation Using Bulk, Periodically and </a:t>
            </a:r>
            <a:r>
              <a:rPr lang="en-US" altLang="zh-CN" sz="1600" b="0" kern="0" spc="0" dirty="0" err="1">
                <a:solidFill>
                  <a:srgbClr val="30475E"/>
                </a:solidFill>
                <a:effectLst/>
                <a:latin typeface="Arial" panose="020B0604020202020204" pitchFamily="34" charset="0"/>
                <a:cs typeface="Arial" panose="020B0604020202020204" pitchFamily="34" charset="0"/>
              </a:rPr>
              <a:t>Aperiodically</a:t>
            </a:r>
            <a:r>
              <a:rPr lang="en-US" altLang="zh-CN" sz="1600" b="0" kern="0" spc="0" dirty="0">
                <a:solidFill>
                  <a:srgbClr val="30475E"/>
                </a:solidFill>
                <a:effectLst/>
                <a:latin typeface="Arial" panose="020B0604020202020204" pitchFamily="34" charset="0"/>
                <a:cs typeface="Arial" panose="020B0604020202020204" pitchFamily="34" charset="0"/>
              </a:rPr>
              <a:t> Poled Lithium Niobate – Part 2:   Experiments</a:t>
            </a:r>
            <a:r>
              <a:rPr lang="en-US" altLang="zh-CN" sz="1600" b="0" kern="0" spc="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APB</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r>
              <a:rPr lang="en-US" altLang="zh-CN" sz="1600" b="0" kern="0" dirty="0">
                <a:solidFill>
                  <a:srgbClr val="30475E"/>
                </a:solidFill>
                <a:effectLst/>
                <a:latin typeface="Arial" panose="020B0604020202020204" pitchFamily="34" charset="0"/>
                <a:cs typeface="Arial" panose="020B0604020202020204" pitchFamily="34" charset="0"/>
              </a:rPr>
              <a:t>[3] “Generation of 10μJ Ultrashort Terahertz Pulses by Optical Rectification</a:t>
            </a:r>
            <a:r>
              <a:rPr lang="en-US" altLang="zh-CN" sz="1600" b="0" kern="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dirty="0">
                <a:solidFill>
                  <a:srgbClr val="30475E"/>
                </a:solidFill>
                <a:effectLst/>
                <a:latin typeface="Arial" panose="020B0604020202020204" pitchFamily="34" charset="0"/>
                <a:ea typeface="等线" panose="02010600030101010101" pitchFamily="2" charset="-122"/>
                <a:cs typeface="Arial" panose="020B0604020202020204" pitchFamily="34" charset="0"/>
              </a:rPr>
              <a:t>APL</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sp>
        <p:nvSpPr>
          <p:cNvPr id="3" name="RectanglePageNum">
            <a:extLst>
              <a:ext uri="{FF2B5EF4-FFF2-40B4-BE49-F238E27FC236}">
                <a16:creationId xmlns:a16="http://schemas.microsoft.com/office/drawing/2014/main" id="{FD09F9FE-E695-49CB-9519-7FA4A0418E85}"/>
              </a:ext>
            </a:extLst>
          </p:cNvPr>
          <p:cNvSpPr/>
          <p:nvPr/>
        </p:nvSpPr>
        <p:spPr>
          <a:xfrm>
            <a:off x="0" y="6819900"/>
            <a:ext cx="3325091"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3299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传输</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3" name="图片 2">
            <a:extLst>
              <a:ext uri="{FF2B5EF4-FFF2-40B4-BE49-F238E27FC236}">
                <a16:creationId xmlns:a16="http://schemas.microsoft.com/office/drawing/2014/main" id="{FAB04839-F14C-4C18-8611-04F4364A48B6}"/>
              </a:ext>
            </a:extLst>
          </p:cNvPr>
          <p:cNvPicPr>
            <a:picLocks noChangeAspect="1"/>
          </p:cNvPicPr>
          <p:nvPr/>
        </p:nvPicPr>
        <p:blipFill rotWithShape="1">
          <a:blip r:embed="rId3"/>
          <a:srcRect/>
          <a:stretch/>
        </p:blipFill>
        <p:spPr>
          <a:xfrm>
            <a:off x="102856" y="2390180"/>
            <a:ext cx="11986286" cy="1302857"/>
          </a:xfrm>
          <a:prstGeom prst="rect">
            <a:avLst/>
          </a:prstGeom>
        </p:spPr>
      </p:pic>
      <p:sp>
        <p:nvSpPr>
          <p:cNvPr id="13" name="日期占位符 3">
            <a:extLst>
              <a:ext uri="{FF2B5EF4-FFF2-40B4-BE49-F238E27FC236}">
                <a16:creationId xmlns:a16="http://schemas.microsoft.com/office/drawing/2014/main" id="{1F98F608-F58E-457E-A329-90D12F3469FD}"/>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2" name="RectanglePageNum">
            <a:extLst>
              <a:ext uri="{FF2B5EF4-FFF2-40B4-BE49-F238E27FC236}">
                <a16:creationId xmlns:a16="http://schemas.microsoft.com/office/drawing/2014/main" id="{6BFD0D69-E96D-4CE6-AEE2-07C0F755548A}"/>
              </a:ext>
            </a:extLst>
          </p:cNvPr>
          <p:cNvSpPr/>
          <p:nvPr/>
        </p:nvSpPr>
        <p:spPr>
          <a:xfrm>
            <a:off x="0" y="6819900"/>
            <a:ext cx="184727"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88466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4B983C-88ED-4185-9D1F-CA82B5331134}"/>
              </a:ext>
            </a:extLst>
          </p:cNvPr>
          <p:cNvPicPr>
            <a:picLocks noChangeAspect="1"/>
          </p:cNvPicPr>
          <p:nvPr/>
        </p:nvPicPr>
        <p:blipFill>
          <a:blip r:embed="rId3"/>
          <a:stretch>
            <a:fillRect/>
          </a:stretch>
        </p:blipFill>
        <p:spPr>
          <a:xfrm>
            <a:off x="549094" y="1704740"/>
            <a:ext cx="1871785" cy="1904624"/>
          </a:xfrm>
          <a:prstGeom prst="rect">
            <a:avLst/>
          </a:prstGeom>
        </p:spPr>
      </p:pic>
      <p:pic>
        <p:nvPicPr>
          <p:cNvPr id="10" name="图片 9">
            <a:extLst>
              <a:ext uri="{FF2B5EF4-FFF2-40B4-BE49-F238E27FC236}">
                <a16:creationId xmlns:a16="http://schemas.microsoft.com/office/drawing/2014/main" id="{60EE34EC-C6CA-4E3A-ADD5-C3089B0889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8579" y="3724429"/>
            <a:ext cx="2870281" cy="1792822"/>
          </a:xfrm>
          <a:prstGeom prst="rect">
            <a:avLst/>
          </a:pr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20</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5"/>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5"/>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0D037821-2479-4C9C-8285-54AFAB005C9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19774" y="3234201"/>
            <a:ext cx="2458665" cy="891152"/>
          </a:xfrm>
          <a:prstGeom prst="rect">
            <a:avLst/>
          </a:prstGeom>
        </p:spPr>
      </p:pic>
      <p:pic>
        <p:nvPicPr>
          <p:cNvPr id="13" name="图片 12">
            <a:extLst>
              <a:ext uri="{FF2B5EF4-FFF2-40B4-BE49-F238E27FC236}">
                <a16:creationId xmlns:a16="http://schemas.microsoft.com/office/drawing/2014/main" id="{F4374541-3DB2-432E-908F-EF4C136029B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025182" y="4236706"/>
            <a:ext cx="3438698" cy="1278592"/>
          </a:xfrm>
          <a:prstGeom prst="rect">
            <a:avLst/>
          </a:prstGeom>
        </p:spPr>
      </p:pic>
      <p:pic>
        <p:nvPicPr>
          <p:cNvPr id="15" name="图片 14">
            <a:extLst>
              <a:ext uri="{FF2B5EF4-FFF2-40B4-BE49-F238E27FC236}">
                <a16:creationId xmlns:a16="http://schemas.microsoft.com/office/drawing/2014/main" id="{8FC3BC4E-225B-4B13-B12E-54276BC30A4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560146" y="3171693"/>
            <a:ext cx="3473275" cy="1121004"/>
          </a:xfrm>
          <a:prstGeom prst="rect">
            <a:avLst/>
          </a:prstGeom>
        </p:spPr>
      </p:pic>
      <p:pic>
        <p:nvPicPr>
          <p:cNvPr id="24" name="图片 23">
            <a:extLst>
              <a:ext uri="{FF2B5EF4-FFF2-40B4-BE49-F238E27FC236}">
                <a16:creationId xmlns:a16="http://schemas.microsoft.com/office/drawing/2014/main" id="{9047C278-9687-4FF9-B151-4DE7B007B9A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212420" y="1870491"/>
            <a:ext cx="1837173" cy="1217935"/>
          </a:xfrm>
          <a:prstGeom prst="rect">
            <a:avLst/>
          </a:prstGeom>
        </p:spPr>
      </p:pic>
      <p:pic>
        <p:nvPicPr>
          <p:cNvPr id="25" name="图片 24">
            <a:extLst>
              <a:ext uri="{FF2B5EF4-FFF2-40B4-BE49-F238E27FC236}">
                <a16:creationId xmlns:a16="http://schemas.microsoft.com/office/drawing/2014/main" id="{1C74063E-E91F-4255-A368-42C25255AA7E}"/>
              </a:ext>
            </a:extLst>
          </p:cNvPr>
          <p:cNvPicPr>
            <a:picLocks noChangeAspect="1"/>
          </p:cNvPicPr>
          <p:nvPr/>
        </p:nvPicPr>
        <p:blipFill>
          <a:blip r:embed="rId10"/>
          <a:stretch>
            <a:fillRect/>
          </a:stretch>
        </p:blipFill>
        <p:spPr>
          <a:xfrm>
            <a:off x="6067586" y="2960115"/>
            <a:ext cx="2126840" cy="1273170"/>
          </a:xfrm>
          <a:prstGeom prst="rect">
            <a:avLst/>
          </a:prstGeom>
        </p:spPr>
      </p:pic>
      <p:sp>
        <p:nvSpPr>
          <p:cNvPr id="26" name="矩形: 圆角 25">
            <a:extLst>
              <a:ext uri="{FF2B5EF4-FFF2-40B4-BE49-F238E27FC236}">
                <a16:creationId xmlns:a16="http://schemas.microsoft.com/office/drawing/2014/main" id="{307AE16F-9DFB-4ECD-B7CE-49EAF669EA57}"/>
              </a:ext>
            </a:extLst>
          </p:cNvPr>
          <p:cNvSpPr/>
          <p:nvPr/>
        </p:nvSpPr>
        <p:spPr>
          <a:xfrm>
            <a:off x="2942898" y="4314190"/>
            <a:ext cx="9174226" cy="1175710"/>
          </a:xfrm>
          <a:prstGeom prst="roundRect">
            <a:avLst/>
          </a:prstGeom>
          <a:noFill/>
          <a:ln w="19050">
            <a:solidFill>
              <a:srgbClr val="776D8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82D00679-F791-494B-92C2-2D7207F14C87}"/>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418727" y="1753338"/>
            <a:ext cx="1467709" cy="1566555"/>
          </a:xfrm>
          <a:prstGeom prst="rect">
            <a:avLst/>
          </a:prstGeom>
        </p:spPr>
      </p:pic>
      <p:pic>
        <p:nvPicPr>
          <p:cNvPr id="29" name="图片 28" descr="图示&#10;&#10;描述已自动生成">
            <a:extLst>
              <a:ext uri="{FF2B5EF4-FFF2-40B4-BE49-F238E27FC236}">
                <a16:creationId xmlns:a16="http://schemas.microsoft.com/office/drawing/2014/main" id="{4E5520ED-0692-4F7E-A269-7FD0A8B9B68C}"/>
              </a:ext>
            </a:extLst>
          </p:cNvPr>
          <p:cNvPicPr>
            <a:picLocks noChangeAspect="1"/>
          </p:cNvPicPr>
          <p:nvPr/>
        </p:nvPicPr>
        <p:blipFill>
          <a:blip r:embed="rId12"/>
          <a:stretch>
            <a:fillRect/>
          </a:stretch>
        </p:blipFill>
        <p:spPr>
          <a:xfrm>
            <a:off x="8534604" y="1726104"/>
            <a:ext cx="1971612" cy="1248687"/>
          </a:xfrm>
          <a:prstGeom prst="rect">
            <a:avLst/>
          </a:prstGeom>
        </p:spPr>
      </p:pic>
      <p:sp>
        <p:nvSpPr>
          <p:cNvPr id="27" name="文本框 26">
            <a:extLst>
              <a:ext uri="{FF2B5EF4-FFF2-40B4-BE49-F238E27FC236}">
                <a16:creationId xmlns:a16="http://schemas.microsoft.com/office/drawing/2014/main" id="{FE1153F1-D80E-48F8-AEF3-21D39DD3D9D4}"/>
              </a:ext>
            </a:extLst>
          </p:cNvPr>
          <p:cNvSpPr txBox="1"/>
          <p:nvPr/>
        </p:nvSpPr>
        <p:spPr>
          <a:xfrm>
            <a:off x="10924717" y="2022585"/>
            <a:ext cx="922762" cy="646331"/>
          </a:xfrm>
          <a:prstGeom prst="rect">
            <a:avLst/>
          </a:prstGeom>
          <a:noFill/>
        </p:spPr>
        <p:txBody>
          <a:bodyPr wrap="square" rtlCol="0">
            <a:spAutoFit/>
          </a:bodyPr>
          <a:lstStyle/>
          <a:p>
            <a:r>
              <a:rPr lang="en-US" altLang="zh-CN" sz="3600" b="1" dirty="0">
                <a:latin typeface="Arial Rounded MT Bold" panose="020F0704030504030204" pitchFamily="34" charset="0"/>
                <a:ea typeface="Cambria" panose="02040503050406030204" pitchFamily="18" charset="0"/>
              </a:rPr>
              <a:t>OR</a:t>
            </a:r>
            <a:endParaRPr lang="zh-CN" altLang="en-US" b="1" dirty="0">
              <a:latin typeface="Arial Rounded MT Bold" panose="020F0704030504030204" pitchFamily="34" charset="0"/>
            </a:endParaRPr>
          </a:p>
        </p:txBody>
      </p:sp>
      <p:pic>
        <p:nvPicPr>
          <p:cNvPr id="30" name="图片 29">
            <a:extLst>
              <a:ext uri="{FF2B5EF4-FFF2-40B4-BE49-F238E27FC236}">
                <a16:creationId xmlns:a16="http://schemas.microsoft.com/office/drawing/2014/main" id="{8B13413D-154E-4A0B-9A84-A15F46B69A70}"/>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6637177" y="4344225"/>
            <a:ext cx="2023690" cy="1127923"/>
          </a:xfrm>
          <a:prstGeom prst="rect">
            <a:avLst/>
          </a:prstGeom>
        </p:spPr>
      </p:pic>
      <p:sp>
        <p:nvSpPr>
          <p:cNvPr id="32" name="日期占位符 3">
            <a:extLst>
              <a:ext uri="{FF2B5EF4-FFF2-40B4-BE49-F238E27FC236}">
                <a16:creationId xmlns:a16="http://schemas.microsoft.com/office/drawing/2014/main" id="{8F0D1A62-9A3A-4173-A83C-48686F4205FA}"/>
              </a:ext>
            </a:extLst>
          </p:cNvPr>
          <p:cNvSpPr txBox="1">
            <a:spLocks/>
          </p:cNvSpPr>
          <p:nvPr/>
        </p:nvSpPr>
        <p:spPr>
          <a:xfrm>
            <a:off x="-76199" y="5637877"/>
            <a:ext cx="12336048"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0" spc="0" dirty="0">
                <a:solidFill>
                  <a:srgbClr val="30475E"/>
                </a:solidFill>
                <a:effectLst/>
                <a:latin typeface="Arial" panose="020B0604020202020204" pitchFamily="34" charset="0"/>
                <a:cs typeface="Arial" panose="020B0604020202020204" pitchFamily="34" charset="0"/>
              </a:rPr>
              <a:t>[1] “High-Average-Power, Intense THz Pulses from a LiNbO3 Slab with Silicon Output Coupler.”, </a:t>
            </a:r>
            <a:r>
              <a:rPr lang="en-US" altLang="zh-CN" sz="1600" i="1" spc="0" dirty="0">
                <a:solidFill>
                  <a:srgbClr val="30475E"/>
                </a:solidFill>
                <a:effectLst/>
                <a:latin typeface="Arial" panose="020B0604020202020204" pitchFamily="34" charset="0"/>
                <a:cs typeface="Arial" panose="020B0604020202020204" pitchFamily="34" charset="0"/>
              </a:rPr>
              <a:t>APB</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spc="0" dirty="0">
              <a:solidFill>
                <a:srgbClr val="30475E"/>
              </a:solidFill>
              <a:effectLst/>
              <a:latin typeface="Arial" panose="020B0604020202020204" pitchFamily="34" charset="0"/>
              <a:cs typeface="Arial" panose="020B0604020202020204" pitchFamily="34" charset="0"/>
            </a:endParaRPr>
          </a:p>
          <a:p>
            <a:pPr algn="l"/>
            <a:r>
              <a:rPr lang="en-US" altLang="zh-CN" sz="1600" b="0" spc="0" dirty="0">
                <a:solidFill>
                  <a:srgbClr val="30475E"/>
                </a:solidFill>
                <a:effectLst/>
                <a:latin typeface="Arial" panose="020B0604020202020204" pitchFamily="34" charset="0"/>
                <a:cs typeface="Arial" panose="020B0604020202020204" pitchFamily="34" charset="0"/>
              </a:rPr>
              <a:t>[2] “</a:t>
            </a:r>
            <a:r>
              <a:rPr lang="en-US" altLang="zh-CN" sz="1600" b="0" kern="0" spc="0" dirty="0">
                <a:solidFill>
                  <a:srgbClr val="30475E"/>
                </a:solidFill>
                <a:effectLst/>
                <a:latin typeface="Arial" panose="020B0604020202020204" pitchFamily="34" charset="0"/>
                <a:cs typeface="Arial" panose="020B0604020202020204" pitchFamily="34" charset="0"/>
              </a:rPr>
              <a:t>Generation of THz Radiation Using Bulk, Periodically and </a:t>
            </a:r>
            <a:r>
              <a:rPr lang="en-US" altLang="zh-CN" sz="1600" b="0" kern="0" spc="0" dirty="0" err="1">
                <a:solidFill>
                  <a:srgbClr val="30475E"/>
                </a:solidFill>
                <a:effectLst/>
                <a:latin typeface="Arial" panose="020B0604020202020204" pitchFamily="34" charset="0"/>
                <a:cs typeface="Arial" panose="020B0604020202020204" pitchFamily="34" charset="0"/>
              </a:rPr>
              <a:t>Aperiodically</a:t>
            </a:r>
            <a:r>
              <a:rPr lang="en-US" altLang="zh-CN" sz="1600" b="0" kern="0" spc="0" dirty="0">
                <a:solidFill>
                  <a:srgbClr val="30475E"/>
                </a:solidFill>
                <a:effectLst/>
                <a:latin typeface="Arial" panose="020B0604020202020204" pitchFamily="34" charset="0"/>
                <a:cs typeface="Arial" panose="020B0604020202020204" pitchFamily="34" charset="0"/>
              </a:rPr>
              <a:t> Poled Lithium Niobate – Part 2:   Experiments</a:t>
            </a:r>
            <a:r>
              <a:rPr lang="en-US" altLang="zh-CN" sz="1600" b="0" kern="0" spc="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APB</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r>
              <a:rPr lang="en-US" altLang="zh-CN" sz="1600" b="0" kern="0" dirty="0">
                <a:solidFill>
                  <a:srgbClr val="30475E"/>
                </a:solidFill>
                <a:effectLst/>
                <a:latin typeface="Arial" panose="020B0604020202020204" pitchFamily="34" charset="0"/>
                <a:cs typeface="Arial" panose="020B0604020202020204" pitchFamily="34" charset="0"/>
              </a:rPr>
              <a:t>[3] “Generation of 10μJ Ultrashort Terahertz Pulses by Optical Rectification</a:t>
            </a:r>
            <a:r>
              <a:rPr lang="en-US" altLang="zh-CN" sz="1600" b="0" kern="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dirty="0">
                <a:solidFill>
                  <a:srgbClr val="30475E"/>
                </a:solidFill>
                <a:effectLst/>
                <a:latin typeface="Arial" panose="020B0604020202020204" pitchFamily="34" charset="0"/>
                <a:ea typeface="等线" panose="02010600030101010101" pitchFamily="2" charset="-122"/>
                <a:cs typeface="Arial" panose="020B0604020202020204" pitchFamily="34" charset="0"/>
              </a:rPr>
              <a:t>APL</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sp>
        <p:nvSpPr>
          <p:cNvPr id="3" name="RectanglePageNum">
            <a:extLst>
              <a:ext uri="{FF2B5EF4-FFF2-40B4-BE49-F238E27FC236}">
                <a16:creationId xmlns:a16="http://schemas.microsoft.com/office/drawing/2014/main" id="{00A05E0A-8C08-4F12-926B-12D3E3872D03}"/>
              </a:ext>
            </a:extLst>
          </p:cNvPr>
          <p:cNvSpPr/>
          <p:nvPr/>
        </p:nvSpPr>
        <p:spPr>
          <a:xfrm>
            <a:off x="0" y="6819900"/>
            <a:ext cx="3509818"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46905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图示&#10;&#10;描述已自动生成">
            <a:extLst>
              <a:ext uri="{FF2B5EF4-FFF2-40B4-BE49-F238E27FC236}">
                <a16:creationId xmlns:a16="http://schemas.microsoft.com/office/drawing/2014/main" id="{5C1C81DA-D61E-4934-96C8-CDEF7ADF15C1}"/>
              </a:ext>
            </a:extLst>
          </p:cNvPr>
          <p:cNvPicPr>
            <a:picLocks noChangeAspect="1"/>
          </p:cNvPicPr>
          <p:nvPr/>
        </p:nvPicPr>
        <p:blipFill>
          <a:blip r:embed="rId3"/>
          <a:stretch>
            <a:fillRect/>
          </a:stretch>
        </p:blipFill>
        <p:spPr>
          <a:xfrm>
            <a:off x="8534604" y="1726104"/>
            <a:ext cx="1971612" cy="1248687"/>
          </a:xfrm>
          <a:prstGeom prst="rect">
            <a:avLst/>
          </a:prstGeom>
        </p:spPr>
      </p:pic>
      <p:pic>
        <p:nvPicPr>
          <p:cNvPr id="28" name="图片 27">
            <a:extLst>
              <a:ext uri="{FF2B5EF4-FFF2-40B4-BE49-F238E27FC236}">
                <a16:creationId xmlns:a16="http://schemas.microsoft.com/office/drawing/2014/main" id="{0CDF4277-F49B-45E4-85BA-6326ACE98D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18727" y="1753338"/>
            <a:ext cx="1467709" cy="1566555"/>
          </a:xfrm>
          <a:prstGeom prst="rect">
            <a:avLst/>
          </a:prstGeom>
        </p:spPr>
      </p:pic>
      <p:pic>
        <p:nvPicPr>
          <p:cNvPr id="2" name="图片 1">
            <a:extLst>
              <a:ext uri="{FF2B5EF4-FFF2-40B4-BE49-F238E27FC236}">
                <a16:creationId xmlns:a16="http://schemas.microsoft.com/office/drawing/2014/main" id="{654B983C-88ED-4185-9D1F-CA82B5331134}"/>
              </a:ext>
            </a:extLst>
          </p:cNvPr>
          <p:cNvPicPr>
            <a:picLocks noChangeAspect="1"/>
          </p:cNvPicPr>
          <p:nvPr/>
        </p:nvPicPr>
        <p:blipFill>
          <a:blip r:embed="rId5"/>
          <a:stretch>
            <a:fillRect/>
          </a:stretch>
        </p:blipFill>
        <p:spPr>
          <a:xfrm>
            <a:off x="549094" y="1704740"/>
            <a:ext cx="1871785" cy="1904624"/>
          </a:xfrm>
          <a:prstGeom prst="rect">
            <a:avLst/>
          </a:prstGeom>
        </p:spPr>
      </p:pic>
      <p:pic>
        <p:nvPicPr>
          <p:cNvPr id="10" name="图片 9">
            <a:extLst>
              <a:ext uri="{FF2B5EF4-FFF2-40B4-BE49-F238E27FC236}">
                <a16:creationId xmlns:a16="http://schemas.microsoft.com/office/drawing/2014/main" id="{60EE34EC-C6CA-4E3A-ADD5-C3089B08896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58579" y="3724429"/>
            <a:ext cx="2870281" cy="1792822"/>
          </a:xfrm>
          <a:prstGeom prst="rect">
            <a:avLst/>
          </a:pr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21</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7"/>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7"/>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0D037821-2479-4C9C-8285-54AFAB005C9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19774" y="3234201"/>
            <a:ext cx="2458665" cy="891152"/>
          </a:xfrm>
          <a:prstGeom prst="rect">
            <a:avLst/>
          </a:prstGeom>
        </p:spPr>
      </p:pic>
      <p:pic>
        <p:nvPicPr>
          <p:cNvPr id="13" name="图片 12">
            <a:extLst>
              <a:ext uri="{FF2B5EF4-FFF2-40B4-BE49-F238E27FC236}">
                <a16:creationId xmlns:a16="http://schemas.microsoft.com/office/drawing/2014/main" id="{F4374541-3DB2-432E-908F-EF4C136029B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025182" y="4236706"/>
            <a:ext cx="3438698" cy="1278592"/>
          </a:xfrm>
          <a:prstGeom prst="rect">
            <a:avLst/>
          </a:prstGeom>
        </p:spPr>
      </p:pic>
      <p:pic>
        <p:nvPicPr>
          <p:cNvPr id="15" name="图片 14">
            <a:extLst>
              <a:ext uri="{FF2B5EF4-FFF2-40B4-BE49-F238E27FC236}">
                <a16:creationId xmlns:a16="http://schemas.microsoft.com/office/drawing/2014/main" id="{8FC3BC4E-225B-4B13-B12E-54276BC30A4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560146" y="3171693"/>
            <a:ext cx="3473275" cy="1121004"/>
          </a:xfrm>
          <a:prstGeom prst="rect">
            <a:avLst/>
          </a:prstGeom>
        </p:spPr>
      </p:pic>
      <p:pic>
        <p:nvPicPr>
          <p:cNvPr id="24" name="图片 23">
            <a:extLst>
              <a:ext uri="{FF2B5EF4-FFF2-40B4-BE49-F238E27FC236}">
                <a16:creationId xmlns:a16="http://schemas.microsoft.com/office/drawing/2014/main" id="{9047C278-9687-4FF9-B151-4DE7B007B9A7}"/>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212420" y="1870491"/>
            <a:ext cx="1837173" cy="1217935"/>
          </a:xfrm>
          <a:prstGeom prst="rect">
            <a:avLst/>
          </a:prstGeom>
        </p:spPr>
      </p:pic>
      <p:pic>
        <p:nvPicPr>
          <p:cNvPr id="25" name="图片 24">
            <a:extLst>
              <a:ext uri="{FF2B5EF4-FFF2-40B4-BE49-F238E27FC236}">
                <a16:creationId xmlns:a16="http://schemas.microsoft.com/office/drawing/2014/main" id="{1C74063E-E91F-4255-A368-42C25255AA7E}"/>
              </a:ext>
            </a:extLst>
          </p:cNvPr>
          <p:cNvPicPr>
            <a:picLocks noChangeAspect="1"/>
          </p:cNvPicPr>
          <p:nvPr/>
        </p:nvPicPr>
        <p:blipFill>
          <a:blip r:embed="rId12"/>
          <a:stretch>
            <a:fillRect/>
          </a:stretch>
        </p:blipFill>
        <p:spPr>
          <a:xfrm>
            <a:off x="6067586" y="2960115"/>
            <a:ext cx="2126840" cy="1273170"/>
          </a:xfrm>
          <a:prstGeom prst="rect">
            <a:avLst/>
          </a:prstGeom>
        </p:spPr>
      </p:pic>
      <p:sp>
        <p:nvSpPr>
          <p:cNvPr id="26" name="矩形: 圆角 25">
            <a:extLst>
              <a:ext uri="{FF2B5EF4-FFF2-40B4-BE49-F238E27FC236}">
                <a16:creationId xmlns:a16="http://schemas.microsoft.com/office/drawing/2014/main" id="{307AE16F-9DFB-4ECD-B7CE-49EAF669EA57}"/>
              </a:ext>
            </a:extLst>
          </p:cNvPr>
          <p:cNvSpPr/>
          <p:nvPr/>
        </p:nvSpPr>
        <p:spPr>
          <a:xfrm>
            <a:off x="6212420" y="1704740"/>
            <a:ext cx="5821001" cy="3810557"/>
          </a:xfrm>
          <a:prstGeom prst="roundRect">
            <a:avLst/>
          </a:prstGeom>
          <a:noFill/>
          <a:ln w="19050">
            <a:solidFill>
              <a:srgbClr val="776D8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CC0C7D6-FA64-4D2F-A06A-9C6E8E14B7D5}"/>
              </a:ext>
            </a:extLst>
          </p:cNvPr>
          <p:cNvSpPr txBox="1"/>
          <p:nvPr/>
        </p:nvSpPr>
        <p:spPr>
          <a:xfrm>
            <a:off x="10924717" y="2022585"/>
            <a:ext cx="922762" cy="646331"/>
          </a:xfrm>
          <a:prstGeom prst="rect">
            <a:avLst/>
          </a:prstGeom>
          <a:noFill/>
        </p:spPr>
        <p:txBody>
          <a:bodyPr wrap="square" rtlCol="0">
            <a:spAutoFit/>
          </a:bodyPr>
          <a:lstStyle/>
          <a:p>
            <a:r>
              <a:rPr lang="en-US" altLang="zh-CN" sz="3600" b="1" dirty="0">
                <a:latin typeface="Arial Rounded MT Bold" panose="020F0704030504030204" pitchFamily="34" charset="0"/>
                <a:ea typeface="Cambria" panose="02040503050406030204" pitchFamily="18" charset="0"/>
              </a:rPr>
              <a:t>OR</a:t>
            </a:r>
            <a:endParaRPr lang="zh-CN" altLang="en-US" b="1" dirty="0">
              <a:latin typeface="Arial Rounded MT Bold" panose="020F0704030504030204" pitchFamily="34" charset="0"/>
            </a:endParaRPr>
          </a:p>
        </p:txBody>
      </p:sp>
      <p:pic>
        <p:nvPicPr>
          <p:cNvPr id="32" name="图片 31">
            <a:extLst>
              <a:ext uri="{FF2B5EF4-FFF2-40B4-BE49-F238E27FC236}">
                <a16:creationId xmlns:a16="http://schemas.microsoft.com/office/drawing/2014/main" id="{914A7B92-A2BF-42B5-9B10-066158258EEA}"/>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6637177" y="4344225"/>
            <a:ext cx="2023690" cy="1127923"/>
          </a:xfrm>
          <a:prstGeom prst="rect">
            <a:avLst/>
          </a:prstGeom>
        </p:spPr>
      </p:pic>
      <p:sp>
        <p:nvSpPr>
          <p:cNvPr id="33" name="日期占位符 3">
            <a:extLst>
              <a:ext uri="{FF2B5EF4-FFF2-40B4-BE49-F238E27FC236}">
                <a16:creationId xmlns:a16="http://schemas.microsoft.com/office/drawing/2014/main" id="{5013CF8C-D897-42EB-ABFA-4DF89BDE577B}"/>
              </a:ext>
            </a:extLst>
          </p:cNvPr>
          <p:cNvSpPr txBox="1">
            <a:spLocks/>
          </p:cNvSpPr>
          <p:nvPr/>
        </p:nvSpPr>
        <p:spPr>
          <a:xfrm>
            <a:off x="-76199" y="5637877"/>
            <a:ext cx="12336048"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0" spc="0" dirty="0">
                <a:solidFill>
                  <a:srgbClr val="30475E"/>
                </a:solidFill>
                <a:effectLst/>
                <a:latin typeface="Arial" panose="020B0604020202020204" pitchFamily="34" charset="0"/>
                <a:cs typeface="Arial" panose="020B0604020202020204" pitchFamily="34" charset="0"/>
              </a:rPr>
              <a:t>[1] “High-Average-Power, Intense THz Pulses from a LiNbO3 Slab with Silicon Output Coupler.”, </a:t>
            </a:r>
            <a:r>
              <a:rPr lang="en-US" altLang="zh-CN" sz="1600" i="1" spc="0" dirty="0">
                <a:solidFill>
                  <a:srgbClr val="30475E"/>
                </a:solidFill>
                <a:effectLst/>
                <a:latin typeface="Arial" panose="020B0604020202020204" pitchFamily="34" charset="0"/>
                <a:cs typeface="Arial" panose="020B0604020202020204" pitchFamily="34" charset="0"/>
              </a:rPr>
              <a:t>APB</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spc="0" dirty="0">
              <a:solidFill>
                <a:srgbClr val="30475E"/>
              </a:solidFill>
              <a:effectLst/>
              <a:latin typeface="Arial" panose="020B0604020202020204" pitchFamily="34" charset="0"/>
              <a:cs typeface="Arial" panose="020B0604020202020204" pitchFamily="34" charset="0"/>
            </a:endParaRPr>
          </a:p>
          <a:p>
            <a:pPr algn="l"/>
            <a:r>
              <a:rPr lang="en-US" altLang="zh-CN" sz="1600" b="0" spc="0" dirty="0">
                <a:solidFill>
                  <a:srgbClr val="30475E"/>
                </a:solidFill>
                <a:effectLst/>
                <a:latin typeface="Arial" panose="020B0604020202020204" pitchFamily="34" charset="0"/>
                <a:cs typeface="Arial" panose="020B0604020202020204" pitchFamily="34" charset="0"/>
              </a:rPr>
              <a:t>[2] “</a:t>
            </a:r>
            <a:r>
              <a:rPr lang="en-US" altLang="zh-CN" sz="1600" b="0" kern="0" spc="0" dirty="0">
                <a:solidFill>
                  <a:srgbClr val="30475E"/>
                </a:solidFill>
                <a:effectLst/>
                <a:latin typeface="Arial" panose="020B0604020202020204" pitchFamily="34" charset="0"/>
                <a:cs typeface="Arial" panose="020B0604020202020204" pitchFamily="34" charset="0"/>
              </a:rPr>
              <a:t>Generation of THz Radiation Using Bulk, Periodically and </a:t>
            </a:r>
            <a:r>
              <a:rPr lang="en-US" altLang="zh-CN" sz="1600" b="0" kern="0" spc="0" dirty="0" err="1">
                <a:solidFill>
                  <a:srgbClr val="30475E"/>
                </a:solidFill>
                <a:effectLst/>
                <a:latin typeface="Arial" panose="020B0604020202020204" pitchFamily="34" charset="0"/>
                <a:cs typeface="Arial" panose="020B0604020202020204" pitchFamily="34" charset="0"/>
              </a:rPr>
              <a:t>Aperiodically</a:t>
            </a:r>
            <a:r>
              <a:rPr lang="en-US" altLang="zh-CN" sz="1600" b="0" kern="0" spc="0" dirty="0">
                <a:solidFill>
                  <a:srgbClr val="30475E"/>
                </a:solidFill>
                <a:effectLst/>
                <a:latin typeface="Arial" panose="020B0604020202020204" pitchFamily="34" charset="0"/>
                <a:cs typeface="Arial" panose="020B0604020202020204" pitchFamily="34" charset="0"/>
              </a:rPr>
              <a:t> Poled Lithium Niobate – Part 2:   Experiments</a:t>
            </a:r>
            <a:r>
              <a:rPr lang="en-US" altLang="zh-CN" sz="1600" b="0" kern="0" spc="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APB</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r>
              <a:rPr lang="en-US" altLang="zh-CN" sz="1600" b="0" kern="0" dirty="0">
                <a:solidFill>
                  <a:srgbClr val="30475E"/>
                </a:solidFill>
                <a:effectLst/>
                <a:latin typeface="Arial" panose="020B0604020202020204" pitchFamily="34" charset="0"/>
                <a:cs typeface="Arial" panose="020B0604020202020204" pitchFamily="34" charset="0"/>
              </a:rPr>
              <a:t>[3] “Generation of 10μJ Ultrashort Terahertz Pulses by Optical Rectification</a:t>
            </a:r>
            <a:r>
              <a:rPr lang="en-US" altLang="zh-CN" sz="1600" b="0" kern="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dirty="0">
                <a:solidFill>
                  <a:srgbClr val="30475E"/>
                </a:solidFill>
                <a:effectLst/>
                <a:latin typeface="Arial" panose="020B0604020202020204" pitchFamily="34" charset="0"/>
                <a:ea typeface="等线" panose="02010600030101010101" pitchFamily="2" charset="-122"/>
                <a:cs typeface="Arial" panose="020B0604020202020204" pitchFamily="34" charset="0"/>
              </a:rPr>
              <a:t>APL</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sp>
        <p:nvSpPr>
          <p:cNvPr id="7" name="RectanglePageNum">
            <a:extLst>
              <a:ext uri="{FF2B5EF4-FFF2-40B4-BE49-F238E27FC236}">
                <a16:creationId xmlns:a16="http://schemas.microsoft.com/office/drawing/2014/main" id="{35820501-FB4A-4987-BB89-B18C8D58D69D}"/>
              </a:ext>
            </a:extLst>
          </p:cNvPr>
          <p:cNvSpPr/>
          <p:nvPr/>
        </p:nvSpPr>
        <p:spPr>
          <a:xfrm>
            <a:off x="0" y="6819900"/>
            <a:ext cx="3694545"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4358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22</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1" name="图片 20">
            <a:extLst>
              <a:ext uri="{FF2B5EF4-FFF2-40B4-BE49-F238E27FC236}">
                <a16:creationId xmlns:a16="http://schemas.microsoft.com/office/drawing/2014/main" id="{E48584B4-95F9-4224-B977-5DF990CC2B13}"/>
              </a:ext>
            </a:extLst>
          </p:cNvPr>
          <p:cNvPicPr>
            <a:picLocks noChangeAspect="1"/>
          </p:cNvPicPr>
          <p:nvPr/>
        </p:nvPicPr>
        <p:blipFill rotWithShape="1">
          <a:blip r:embed="rId3"/>
          <a:srcRect l="954" t="84497" r="64377" b="9899"/>
          <a:stretch/>
        </p:blipFill>
        <p:spPr>
          <a:xfrm>
            <a:off x="79288" y="1425308"/>
            <a:ext cx="12029193" cy="211349"/>
          </a:xfrm>
          <a:custGeom>
            <a:avLst/>
            <a:gdLst>
              <a:gd name="connsiteX0" fmla="*/ 0 w 12029193"/>
              <a:gd name="connsiteY0" fmla="*/ 0 h 211349"/>
              <a:gd name="connsiteX1" fmla="*/ 12029193 w 12029193"/>
              <a:gd name="connsiteY1" fmla="*/ 0 h 211349"/>
              <a:gd name="connsiteX2" fmla="*/ 12029193 w 12029193"/>
              <a:gd name="connsiteY2" fmla="*/ 211349 h 211349"/>
              <a:gd name="connsiteX3" fmla="*/ 0 w 12029193"/>
              <a:gd name="connsiteY3" fmla="*/ 211349 h 211349"/>
            </a:gdLst>
            <a:ahLst/>
            <a:cxnLst>
              <a:cxn ang="0">
                <a:pos x="connsiteX0" y="connsiteY0"/>
              </a:cxn>
              <a:cxn ang="0">
                <a:pos x="connsiteX1" y="connsiteY1"/>
              </a:cxn>
              <a:cxn ang="0">
                <a:pos x="connsiteX2" y="connsiteY2"/>
              </a:cxn>
              <a:cxn ang="0">
                <a:pos x="connsiteX3" y="connsiteY3"/>
              </a:cxn>
            </a:cxnLst>
            <a:rect l="l" t="t" r="r" b="b"/>
            <a:pathLst>
              <a:path w="12029193" h="211349">
                <a:moveTo>
                  <a:pt x="0" y="0"/>
                </a:moveTo>
                <a:lnTo>
                  <a:pt x="12029193" y="0"/>
                </a:lnTo>
                <a:lnTo>
                  <a:pt x="12029193" y="211349"/>
                </a:lnTo>
                <a:lnTo>
                  <a:pt x="0" y="211349"/>
                </a:lnTo>
                <a:close/>
              </a:path>
            </a:pathLst>
          </a:custGeom>
        </p:spPr>
      </p:pic>
      <p:pic>
        <p:nvPicPr>
          <p:cNvPr id="16" name="图片 15">
            <a:extLst>
              <a:ext uri="{FF2B5EF4-FFF2-40B4-BE49-F238E27FC236}">
                <a16:creationId xmlns:a16="http://schemas.microsoft.com/office/drawing/2014/main" id="{E841D655-5BC2-420B-A574-1427CBA80E0F}"/>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22" name="矩形: 圆角 21">
            <a:extLst>
              <a:ext uri="{FF2B5EF4-FFF2-40B4-BE49-F238E27FC236}">
                <a16:creationId xmlns:a16="http://schemas.microsoft.com/office/drawing/2014/main" id="{82330A87-E18E-4B9F-B5CB-DEDBD6212217}"/>
              </a:ext>
            </a:extLst>
          </p:cNvPr>
          <p:cNvSpPr/>
          <p:nvPr/>
        </p:nvSpPr>
        <p:spPr>
          <a:xfrm>
            <a:off x="87933" y="1449653"/>
            <a:ext cx="5306556" cy="18280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日期占位符 3">
            <a:extLst>
              <a:ext uri="{FF2B5EF4-FFF2-40B4-BE49-F238E27FC236}">
                <a16:creationId xmlns:a16="http://schemas.microsoft.com/office/drawing/2014/main" id="{56FA641E-10B1-4BAB-95AF-5CC3E2606250}"/>
              </a:ext>
            </a:extLst>
          </p:cNvPr>
          <p:cNvSpPr txBox="1">
            <a:spLocks/>
          </p:cNvSpPr>
          <p:nvPr/>
        </p:nvSpPr>
        <p:spPr>
          <a:xfrm>
            <a:off x="-75036" y="5627367"/>
            <a:ext cx="12477244" cy="67322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kern="0" spc="0" dirty="0">
                <a:solidFill>
                  <a:srgbClr val="30475E"/>
                </a:solidFill>
                <a:effectLst/>
                <a:latin typeface="Arial" panose="020B0604020202020204" pitchFamily="34" charset="0"/>
                <a:cs typeface="Arial" panose="020B0604020202020204" pitchFamily="34" charset="0"/>
              </a:rPr>
              <a:t>Modeling of Intracavity-Pumped Q-Switched Terahertz Parametric Oscillators Based on Stimulated Polariton Scattering</a:t>
            </a:r>
            <a:r>
              <a:rPr lang="en-US" altLang="zh-CN" sz="1600" b="0" kern="0" spc="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OE</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2020</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b="0" spc="0" dirty="0">
                <a:solidFill>
                  <a:srgbClr val="30475E"/>
                </a:solidFill>
                <a:effectLst/>
                <a:latin typeface="Arial" panose="020B0604020202020204" pitchFamily="34" charset="0"/>
                <a:cs typeface="Arial" panose="020B0604020202020204" pitchFamily="34" charset="0"/>
              </a:rPr>
              <a:t> [2] “</a:t>
            </a:r>
            <a:r>
              <a:rPr lang="en-US" altLang="zh-CN" sz="1600" b="0" kern="0" spc="0" dirty="0">
                <a:solidFill>
                  <a:srgbClr val="30475E"/>
                </a:solidFill>
                <a:effectLst/>
                <a:latin typeface="Arial" panose="020B0604020202020204" pitchFamily="34" charset="0"/>
                <a:cs typeface="Arial" panose="020B0604020202020204" pitchFamily="34" charset="0"/>
              </a:rPr>
              <a:t>THz Polariton Laser Using an Intracavity Mg:LiNbO3 Crystal with Protective Teflon Coating</a:t>
            </a:r>
            <a:r>
              <a:rPr lang="en-US" altLang="zh-CN" sz="1600" b="0" kern="0" spc="0" dirty="0">
                <a:solidFill>
                  <a:srgbClr val="30475E"/>
                </a:solidFill>
                <a:latin typeface="Arial" panose="020B0604020202020204" pitchFamily="34" charset="0"/>
                <a:ea typeface="等线" panose="02010600030101010101" pitchFamily="2" charset="-122"/>
                <a:cs typeface="Arial" panose="020B0604020202020204" pitchFamily="34" charset="0"/>
              </a:rPr>
              <a:t>”</a:t>
            </a:r>
            <a:r>
              <a:rPr lang="en-US" altLang="zh-CN" sz="1600" b="0"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 </a:t>
            </a:r>
            <a:r>
              <a:rPr lang="en-US" altLang="zh-CN" sz="1600" i="1" kern="0" spc="0" dirty="0">
                <a:solidFill>
                  <a:srgbClr val="30475E"/>
                </a:solidFill>
                <a:effectLst/>
                <a:latin typeface="Arial" panose="020B0604020202020204" pitchFamily="34" charset="0"/>
                <a:ea typeface="等线" panose="02010600030101010101" pitchFamily="2" charset="-122"/>
                <a:cs typeface="Arial" panose="020B0604020202020204" pitchFamily="34" charset="0"/>
              </a:rPr>
              <a:t>OE</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spc="0" dirty="0">
              <a:solidFill>
                <a:srgbClr val="30475E"/>
              </a:solidFill>
              <a:effectLst/>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3E488448-9F59-44C8-BD22-BBDE112F0436}"/>
              </a:ext>
            </a:extLst>
          </p:cNvPr>
          <p:cNvPicPr>
            <a:picLocks noChangeAspect="1"/>
          </p:cNvPicPr>
          <p:nvPr/>
        </p:nvPicPr>
        <p:blipFill>
          <a:blip r:embed="rId4"/>
          <a:stretch>
            <a:fillRect/>
          </a:stretch>
        </p:blipFill>
        <p:spPr>
          <a:xfrm>
            <a:off x="222750" y="1850380"/>
            <a:ext cx="4958850" cy="3472793"/>
          </a:xfrm>
          <a:prstGeom prst="rect">
            <a:avLst/>
          </a:prstGeom>
        </p:spPr>
      </p:pic>
      <p:pic>
        <p:nvPicPr>
          <p:cNvPr id="18" name="图片 17">
            <a:extLst>
              <a:ext uri="{FF2B5EF4-FFF2-40B4-BE49-F238E27FC236}">
                <a16:creationId xmlns:a16="http://schemas.microsoft.com/office/drawing/2014/main" id="{B4B1A097-CFC7-42E9-B392-30C42138A5BC}"/>
              </a:ext>
            </a:extLst>
          </p:cNvPr>
          <p:cNvPicPr>
            <a:picLocks noChangeAspect="1"/>
          </p:cNvPicPr>
          <p:nvPr/>
        </p:nvPicPr>
        <p:blipFill>
          <a:blip r:embed="rId5"/>
          <a:stretch>
            <a:fillRect/>
          </a:stretch>
        </p:blipFill>
        <p:spPr>
          <a:xfrm>
            <a:off x="5573016" y="2375640"/>
            <a:ext cx="6396234" cy="2621126"/>
          </a:xfrm>
          <a:prstGeom prst="rect">
            <a:avLst/>
          </a:prstGeom>
        </p:spPr>
      </p:pic>
      <p:sp>
        <p:nvSpPr>
          <p:cNvPr id="2" name="RectanglePageNum">
            <a:extLst>
              <a:ext uri="{FF2B5EF4-FFF2-40B4-BE49-F238E27FC236}">
                <a16:creationId xmlns:a16="http://schemas.microsoft.com/office/drawing/2014/main" id="{EB0E3479-63CE-42C0-9478-916FC835173A}"/>
              </a:ext>
            </a:extLst>
          </p:cNvPr>
          <p:cNvSpPr/>
          <p:nvPr/>
        </p:nvSpPr>
        <p:spPr>
          <a:xfrm>
            <a:off x="0" y="6819900"/>
            <a:ext cx="3879273"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371738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23</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5" name="图片 14">
            <a:extLst>
              <a:ext uri="{FF2B5EF4-FFF2-40B4-BE49-F238E27FC236}">
                <a16:creationId xmlns:a16="http://schemas.microsoft.com/office/drawing/2014/main" id="{4E00CEC8-06A8-4624-88BD-960CBC3C0890}"/>
              </a:ext>
            </a:extLst>
          </p:cNvPr>
          <p:cNvPicPr>
            <a:picLocks noChangeAspect="1"/>
          </p:cNvPicPr>
          <p:nvPr/>
        </p:nvPicPr>
        <p:blipFill>
          <a:blip r:embed="rId3"/>
          <a:srcRect r="70461" b="245"/>
          <a:stretch>
            <a:fillRect/>
          </a:stretch>
        </p:blipFill>
        <p:spPr>
          <a:xfrm>
            <a:off x="508230" y="1068653"/>
            <a:ext cx="11180862" cy="4104198"/>
          </a:xfrm>
          <a:custGeom>
            <a:avLst/>
            <a:gdLst>
              <a:gd name="connsiteX0" fmla="*/ 0 w 11180862"/>
              <a:gd name="connsiteY0" fmla="*/ 0 h 4104198"/>
              <a:gd name="connsiteX1" fmla="*/ 11180862 w 11180862"/>
              <a:gd name="connsiteY1" fmla="*/ 0 h 4104198"/>
              <a:gd name="connsiteX2" fmla="*/ 11180862 w 11180862"/>
              <a:gd name="connsiteY2" fmla="*/ 4104198 h 4104198"/>
              <a:gd name="connsiteX3" fmla="*/ 0 w 11180862"/>
              <a:gd name="connsiteY3" fmla="*/ 4104198 h 4104198"/>
            </a:gdLst>
            <a:ahLst/>
            <a:cxnLst>
              <a:cxn ang="0">
                <a:pos x="connsiteX0" y="connsiteY0"/>
              </a:cxn>
              <a:cxn ang="0">
                <a:pos x="connsiteX1" y="connsiteY1"/>
              </a:cxn>
              <a:cxn ang="0">
                <a:pos x="connsiteX2" y="connsiteY2"/>
              </a:cxn>
              <a:cxn ang="0">
                <a:pos x="connsiteX3" y="connsiteY3"/>
              </a:cxn>
            </a:cxnLst>
            <a:rect l="l" t="t" r="r" b="b"/>
            <a:pathLst>
              <a:path w="11180862" h="4104198">
                <a:moveTo>
                  <a:pt x="0" y="0"/>
                </a:moveTo>
                <a:lnTo>
                  <a:pt x="11180862" y="0"/>
                </a:lnTo>
                <a:lnTo>
                  <a:pt x="11180862" y="4104198"/>
                </a:lnTo>
                <a:lnTo>
                  <a:pt x="0" y="4104198"/>
                </a:lnTo>
                <a:close/>
              </a:path>
            </a:pathLst>
          </a:custGeom>
        </p:spPr>
      </p:pic>
      <p:sp>
        <p:nvSpPr>
          <p:cNvPr id="2" name="矩形: 圆角 1">
            <a:extLst>
              <a:ext uri="{FF2B5EF4-FFF2-40B4-BE49-F238E27FC236}">
                <a16:creationId xmlns:a16="http://schemas.microsoft.com/office/drawing/2014/main" id="{119AE0DE-58C7-4BB6-B97F-539797118668}"/>
              </a:ext>
            </a:extLst>
          </p:cNvPr>
          <p:cNvSpPr/>
          <p:nvPr/>
        </p:nvSpPr>
        <p:spPr>
          <a:xfrm>
            <a:off x="861848" y="3330955"/>
            <a:ext cx="1081141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90F83A1B-CB6E-4868-A699-89F5208D4DBE}"/>
              </a:ext>
            </a:extLst>
          </p:cNvPr>
          <p:cNvSpPr/>
          <p:nvPr/>
        </p:nvSpPr>
        <p:spPr>
          <a:xfrm>
            <a:off x="861847" y="4978639"/>
            <a:ext cx="1081141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中括号 2">
            <a:extLst>
              <a:ext uri="{FF2B5EF4-FFF2-40B4-BE49-F238E27FC236}">
                <a16:creationId xmlns:a16="http://schemas.microsoft.com/office/drawing/2014/main" id="{B6AF4AFF-8CEA-43E9-A44B-1F676D1FB5EE}"/>
              </a:ext>
            </a:extLst>
          </p:cNvPr>
          <p:cNvSpPr/>
          <p:nvPr/>
        </p:nvSpPr>
        <p:spPr>
          <a:xfrm>
            <a:off x="283780" y="3415449"/>
            <a:ext cx="572939" cy="1665830"/>
          </a:xfrm>
          <a:prstGeom prst="leftBracket">
            <a:avLst>
              <a:gd name="adj" fmla="val 79335"/>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日期占位符 3">
            <a:extLst>
              <a:ext uri="{FF2B5EF4-FFF2-40B4-BE49-F238E27FC236}">
                <a16:creationId xmlns:a16="http://schemas.microsoft.com/office/drawing/2014/main" id="{6F58AF47-46DA-48E8-AF77-8AC9D69BD09F}"/>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7" name="RectanglePageNum">
            <a:extLst>
              <a:ext uri="{FF2B5EF4-FFF2-40B4-BE49-F238E27FC236}">
                <a16:creationId xmlns:a16="http://schemas.microsoft.com/office/drawing/2014/main" id="{BABA7C7B-84A5-4BA8-B7A4-072A855BC220}"/>
              </a:ext>
            </a:extLst>
          </p:cNvPr>
          <p:cNvSpPr/>
          <p:nvPr/>
        </p:nvSpPr>
        <p:spPr>
          <a:xfrm>
            <a:off x="0" y="6819900"/>
            <a:ext cx="4064000"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52650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24</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5" name="图片 14">
            <a:extLst>
              <a:ext uri="{FF2B5EF4-FFF2-40B4-BE49-F238E27FC236}">
                <a16:creationId xmlns:a16="http://schemas.microsoft.com/office/drawing/2014/main" id="{4E00CEC8-06A8-4624-88BD-960CBC3C0890}"/>
              </a:ext>
            </a:extLst>
          </p:cNvPr>
          <p:cNvPicPr>
            <a:picLocks noChangeAspect="1"/>
          </p:cNvPicPr>
          <p:nvPr/>
        </p:nvPicPr>
        <p:blipFill>
          <a:blip r:embed="rId3"/>
          <a:srcRect r="70461" b="245"/>
          <a:stretch>
            <a:fillRect/>
          </a:stretch>
        </p:blipFill>
        <p:spPr>
          <a:xfrm>
            <a:off x="508230" y="1068653"/>
            <a:ext cx="11180862" cy="4104198"/>
          </a:xfrm>
          <a:custGeom>
            <a:avLst/>
            <a:gdLst>
              <a:gd name="connsiteX0" fmla="*/ 0 w 11180862"/>
              <a:gd name="connsiteY0" fmla="*/ 0 h 4104198"/>
              <a:gd name="connsiteX1" fmla="*/ 11180862 w 11180862"/>
              <a:gd name="connsiteY1" fmla="*/ 0 h 4104198"/>
              <a:gd name="connsiteX2" fmla="*/ 11180862 w 11180862"/>
              <a:gd name="connsiteY2" fmla="*/ 4104198 h 4104198"/>
              <a:gd name="connsiteX3" fmla="*/ 0 w 11180862"/>
              <a:gd name="connsiteY3" fmla="*/ 4104198 h 4104198"/>
            </a:gdLst>
            <a:ahLst/>
            <a:cxnLst>
              <a:cxn ang="0">
                <a:pos x="connsiteX0" y="connsiteY0"/>
              </a:cxn>
              <a:cxn ang="0">
                <a:pos x="connsiteX1" y="connsiteY1"/>
              </a:cxn>
              <a:cxn ang="0">
                <a:pos x="connsiteX2" y="connsiteY2"/>
              </a:cxn>
              <a:cxn ang="0">
                <a:pos x="connsiteX3" y="connsiteY3"/>
              </a:cxn>
            </a:cxnLst>
            <a:rect l="l" t="t" r="r" b="b"/>
            <a:pathLst>
              <a:path w="11180862" h="4104198">
                <a:moveTo>
                  <a:pt x="0" y="0"/>
                </a:moveTo>
                <a:lnTo>
                  <a:pt x="11180862" y="0"/>
                </a:lnTo>
                <a:lnTo>
                  <a:pt x="11180862" y="4104198"/>
                </a:lnTo>
                <a:lnTo>
                  <a:pt x="0" y="4104198"/>
                </a:lnTo>
                <a:close/>
              </a:path>
            </a:pathLst>
          </a:custGeom>
        </p:spPr>
      </p:pic>
      <p:pic>
        <p:nvPicPr>
          <p:cNvPr id="16" name="图片 15">
            <a:extLst>
              <a:ext uri="{FF2B5EF4-FFF2-40B4-BE49-F238E27FC236}">
                <a16:creationId xmlns:a16="http://schemas.microsoft.com/office/drawing/2014/main" id="{DF50805B-0566-4CA5-A797-8069810E936C}"/>
              </a:ext>
            </a:extLst>
          </p:cNvPr>
          <p:cNvPicPr>
            <a:picLocks noChangeAspect="1"/>
          </p:cNvPicPr>
          <p:nvPr/>
        </p:nvPicPr>
        <p:blipFill rotWithShape="1">
          <a:blip r:embed="rId3"/>
          <a:srcRect r="92546"/>
          <a:stretch/>
        </p:blipFill>
        <p:spPr>
          <a:xfrm>
            <a:off x="502908"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2" name="矩形: 圆角 1">
            <a:extLst>
              <a:ext uri="{FF2B5EF4-FFF2-40B4-BE49-F238E27FC236}">
                <a16:creationId xmlns:a16="http://schemas.microsoft.com/office/drawing/2014/main" id="{119AE0DE-58C7-4BB6-B97F-539797118668}"/>
              </a:ext>
            </a:extLst>
          </p:cNvPr>
          <p:cNvSpPr/>
          <p:nvPr/>
        </p:nvSpPr>
        <p:spPr>
          <a:xfrm>
            <a:off x="872359" y="1681471"/>
            <a:ext cx="1081141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9494B957-FF90-4FEE-86C4-6AE1FEEC31C4}"/>
              </a:ext>
            </a:extLst>
          </p:cNvPr>
          <p:cNvSpPr/>
          <p:nvPr/>
        </p:nvSpPr>
        <p:spPr>
          <a:xfrm>
            <a:off x="872358" y="3948625"/>
            <a:ext cx="1081141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中括号 21">
            <a:extLst>
              <a:ext uri="{FF2B5EF4-FFF2-40B4-BE49-F238E27FC236}">
                <a16:creationId xmlns:a16="http://schemas.microsoft.com/office/drawing/2014/main" id="{23595DD8-C926-4126-84E4-DD75DBDC42B4}"/>
              </a:ext>
            </a:extLst>
          </p:cNvPr>
          <p:cNvSpPr/>
          <p:nvPr/>
        </p:nvSpPr>
        <p:spPr>
          <a:xfrm>
            <a:off x="294098" y="1794906"/>
            <a:ext cx="572939" cy="2251574"/>
          </a:xfrm>
          <a:prstGeom prst="leftBracket">
            <a:avLst>
              <a:gd name="adj" fmla="val 117611"/>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42548E-5333-45F2-9F6D-88C962406DFB}"/>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24" name="日期占位符 3">
            <a:extLst>
              <a:ext uri="{FF2B5EF4-FFF2-40B4-BE49-F238E27FC236}">
                <a16:creationId xmlns:a16="http://schemas.microsoft.com/office/drawing/2014/main" id="{C5DE9AB1-48ED-469C-AEB9-99233F7782F7}"/>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7" name="RectanglePageNum">
            <a:extLst>
              <a:ext uri="{FF2B5EF4-FFF2-40B4-BE49-F238E27FC236}">
                <a16:creationId xmlns:a16="http://schemas.microsoft.com/office/drawing/2014/main" id="{5701DDE3-65CE-43F0-A7DA-CF85F47A4934}"/>
              </a:ext>
            </a:extLst>
          </p:cNvPr>
          <p:cNvSpPr/>
          <p:nvPr/>
        </p:nvSpPr>
        <p:spPr>
          <a:xfrm>
            <a:off x="0" y="6819900"/>
            <a:ext cx="4248727"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9200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25</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9AE3CAD-8AAC-4DFD-8F52-5ABDCBBADBFD}"/>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1" name="图片 20">
            <a:extLst>
              <a:ext uri="{FF2B5EF4-FFF2-40B4-BE49-F238E27FC236}">
                <a16:creationId xmlns:a16="http://schemas.microsoft.com/office/drawing/2014/main" id="{E074FF7F-B1AD-4DDC-B142-9CD93C3D5802}"/>
              </a:ext>
            </a:extLst>
          </p:cNvPr>
          <p:cNvPicPr>
            <a:picLocks noChangeAspect="1"/>
          </p:cNvPicPr>
          <p:nvPr/>
        </p:nvPicPr>
        <p:blipFill rotWithShape="1">
          <a:blip r:embed="rId3"/>
          <a:srcRect l="991" t="15283" r="64369" b="80078"/>
          <a:stretch/>
        </p:blipFill>
        <p:spPr>
          <a:xfrm>
            <a:off x="96044" y="1450602"/>
            <a:ext cx="12019090" cy="174957"/>
          </a:xfrm>
          <a:custGeom>
            <a:avLst/>
            <a:gdLst>
              <a:gd name="connsiteX0" fmla="*/ 0 w 13128959"/>
              <a:gd name="connsiteY0" fmla="*/ 0 h 208087"/>
              <a:gd name="connsiteX1" fmla="*/ 13128959 w 13128959"/>
              <a:gd name="connsiteY1" fmla="*/ 0 h 208087"/>
              <a:gd name="connsiteX2" fmla="*/ 13128959 w 13128959"/>
              <a:gd name="connsiteY2" fmla="*/ 208087 h 208087"/>
              <a:gd name="connsiteX3" fmla="*/ 0 w 13128959"/>
              <a:gd name="connsiteY3" fmla="*/ 208087 h 208087"/>
            </a:gdLst>
            <a:ahLst/>
            <a:cxnLst>
              <a:cxn ang="0">
                <a:pos x="connsiteX0" y="connsiteY0"/>
              </a:cxn>
              <a:cxn ang="0">
                <a:pos x="connsiteX1" y="connsiteY1"/>
              </a:cxn>
              <a:cxn ang="0">
                <a:pos x="connsiteX2" y="connsiteY2"/>
              </a:cxn>
              <a:cxn ang="0">
                <a:pos x="connsiteX3" y="connsiteY3"/>
              </a:cxn>
            </a:cxnLst>
            <a:rect l="l" t="t" r="r" b="b"/>
            <a:pathLst>
              <a:path w="13128959" h="208087">
                <a:moveTo>
                  <a:pt x="0" y="0"/>
                </a:moveTo>
                <a:lnTo>
                  <a:pt x="13128959" y="0"/>
                </a:lnTo>
                <a:lnTo>
                  <a:pt x="13128959" y="208087"/>
                </a:lnTo>
                <a:lnTo>
                  <a:pt x="0" y="208087"/>
                </a:lnTo>
                <a:close/>
              </a:path>
            </a:pathLst>
          </a:custGeom>
        </p:spPr>
      </p:pic>
      <p:sp>
        <p:nvSpPr>
          <p:cNvPr id="2" name="矩形: 圆角 1">
            <a:extLst>
              <a:ext uri="{FF2B5EF4-FFF2-40B4-BE49-F238E27FC236}">
                <a16:creationId xmlns:a16="http://schemas.microsoft.com/office/drawing/2014/main" id="{119AE0DE-58C7-4BB6-B97F-539797118668}"/>
              </a:ext>
            </a:extLst>
          </p:cNvPr>
          <p:cNvSpPr/>
          <p:nvPr/>
        </p:nvSpPr>
        <p:spPr>
          <a:xfrm>
            <a:off x="85267" y="1435553"/>
            <a:ext cx="5309222" cy="19000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6B16BE31-18D2-49B9-AADA-687FD6E66255}"/>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24" name="日期占位符 3">
            <a:extLst>
              <a:ext uri="{FF2B5EF4-FFF2-40B4-BE49-F238E27FC236}">
                <a16:creationId xmlns:a16="http://schemas.microsoft.com/office/drawing/2014/main" id="{3D362F3B-81C0-4231-BF17-AF082E592F67}"/>
              </a:ext>
            </a:extLst>
          </p:cNvPr>
          <p:cNvSpPr txBox="1">
            <a:spLocks/>
          </p:cNvSpPr>
          <p:nvPr/>
        </p:nvSpPr>
        <p:spPr>
          <a:xfrm>
            <a:off x="762043" y="5756754"/>
            <a:ext cx="10667911"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i="0" spc="0" dirty="0">
                <a:solidFill>
                  <a:srgbClr val="30475E"/>
                </a:solidFill>
                <a:effectLst/>
                <a:latin typeface="Arial" panose="020B0604020202020204" pitchFamily="34" charset="0"/>
                <a:cs typeface="Arial" panose="020B0604020202020204" pitchFamily="34" charset="0"/>
              </a:rPr>
              <a:t>“</a:t>
            </a:r>
            <a:r>
              <a:rPr lang="en-US" altLang="zh-CN" sz="1600" b="0" i="0" dirty="0">
                <a:solidFill>
                  <a:srgbClr val="30475E"/>
                </a:solidFill>
                <a:effectLst/>
                <a:latin typeface="Arial" panose="020B0604020202020204" pitchFamily="34" charset="0"/>
                <a:cs typeface="Arial" panose="020B0604020202020204" pitchFamily="34" charset="0"/>
              </a:rPr>
              <a:t>Multicolor Terahertz Frequency Mixer Using </a:t>
            </a:r>
            <a:r>
              <a:rPr lang="en-US" altLang="zh-CN" sz="1600" b="0" i="0" dirty="0" err="1">
                <a:solidFill>
                  <a:srgbClr val="30475E"/>
                </a:solidFill>
                <a:effectLst/>
                <a:latin typeface="Arial" panose="020B0604020202020204" pitchFamily="34" charset="0"/>
                <a:cs typeface="Arial" panose="020B0604020202020204" pitchFamily="34" charset="0"/>
              </a:rPr>
              <a:t>Multibunching</a:t>
            </a:r>
            <a:r>
              <a:rPr lang="en-US" altLang="zh-CN" sz="1600" b="0" i="0" dirty="0">
                <a:solidFill>
                  <a:srgbClr val="30475E"/>
                </a:solidFill>
                <a:effectLst/>
                <a:latin typeface="Arial" panose="020B0604020202020204" pitchFamily="34" charset="0"/>
                <a:cs typeface="Arial" panose="020B0604020202020204" pitchFamily="34" charset="0"/>
              </a:rPr>
              <a:t> of Free-Electron Beams.”, </a:t>
            </a:r>
            <a:r>
              <a:rPr lang="en-US" altLang="zh-CN" sz="1600" i="1" dirty="0">
                <a:solidFill>
                  <a:srgbClr val="30475E"/>
                </a:solidFill>
                <a:effectLst/>
                <a:latin typeface="Arial" panose="020B0604020202020204" pitchFamily="34" charset="0"/>
                <a:cs typeface="Arial" panose="020B0604020202020204" pitchFamily="34" charset="0"/>
              </a:rPr>
              <a:t>PRA</a:t>
            </a:r>
            <a:r>
              <a:rPr lang="en-US" altLang="zh-CN" sz="1600" b="0" i="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2018</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pic>
        <p:nvPicPr>
          <p:cNvPr id="9" name="图片 8">
            <a:extLst>
              <a:ext uri="{FF2B5EF4-FFF2-40B4-BE49-F238E27FC236}">
                <a16:creationId xmlns:a16="http://schemas.microsoft.com/office/drawing/2014/main" id="{783F11D9-3CFD-4793-82ED-241AA34B60E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7564" y="1764977"/>
            <a:ext cx="6022693" cy="3943794"/>
          </a:xfrm>
          <a:prstGeom prst="rect">
            <a:avLst/>
          </a:prstGeom>
        </p:spPr>
      </p:pic>
      <p:pic>
        <p:nvPicPr>
          <p:cNvPr id="10" name="图片 9">
            <a:extLst>
              <a:ext uri="{FF2B5EF4-FFF2-40B4-BE49-F238E27FC236}">
                <a16:creationId xmlns:a16="http://schemas.microsoft.com/office/drawing/2014/main" id="{B52B13AA-ABFD-4679-BB39-39C99A89AE7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09652" y="2060938"/>
            <a:ext cx="3284324" cy="580522"/>
          </a:xfrm>
          <a:prstGeom prst="rect">
            <a:avLst/>
          </a:prstGeom>
        </p:spPr>
      </p:pic>
      <p:pic>
        <p:nvPicPr>
          <p:cNvPr id="25" name="图片 24">
            <a:extLst>
              <a:ext uri="{FF2B5EF4-FFF2-40B4-BE49-F238E27FC236}">
                <a16:creationId xmlns:a16="http://schemas.microsoft.com/office/drawing/2014/main" id="{DA95697B-EF56-46F2-BC92-FF753231B1E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620000" y="2715279"/>
            <a:ext cx="3592985" cy="2967656"/>
          </a:xfrm>
          <a:prstGeom prst="rect">
            <a:avLst/>
          </a:prstGeom>
        </p:spPr>
      </p:pic>
      <p:sp>
        <p:nvSpPr>
          <p:cNvPr id="26" name="RectanglePageNum">
            <a:extLst>
              <a:ext uri="{FF2B5EF4-FFF2-40B4-BE49-F238E27FC236}">
                <a16:creationId xmlns:a16="http://schemas.microsoft.com/office/drawing/2014/main" id="{C50AF194-0FC1-438F-ABC8-809A41BDABEE}"/>
              </a:ext>
            </a:extLst>
          </p:cNvPr>
          <p:cNvSpPr/>
          <p:nvPr/>
        </p:nvSpPr>
        <p:spPr>
          <a:xfrm>
            <a:off x="0" y="6819900"/>
            <a:ext cx="4433455"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174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26</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5" name="图片 14">
            <a:extLst>
              <a:ext uri="{FF2B5EF4-FFF2-40B4-BE49-F238E27FC236}">
                <a16:creationId xmlns:a16="http://schemas.microsoft.com/office/drawing/2014/main" id="{4E00CEC8-06A8-4624-88BD-960CBC3C0890}"/>
              </a:ext>
            </a:extLst>
          </p:cNvPr>
          <p:cNvPicPr>
            <a:picLocks noChangeAspect="1"/>
          </p:cNvPicPr>
          <p:nvPr/>
        </p:nvPicPr>
        <p:blipFill>
          <a:blip r:embed="rId3"/>
          <a:srcRect r="70461" b="245"/>
          <a:stretch>
            <a:fillRect/>
          </a:stretch>
        </p:blipFill>
        <p:spPr>
          <a:xfrm>
            <a:off x="508230" y="1068653"/>
            <a:ext cx="11180862" cy="4104198"/>
          </a:xfrm>
          <a:custGeom>
            <a:avLst/>
            <a:gdLst>
              <a:gd name="connsiteX0" fmla="*/ 0 w 11180862"/>
              <a:gd name="connsiteY0" fmla="*/ 0 h 4104198"/>
              <a:gd name="connsiteX1" fmla="*/ 11180862 w 11180862"/>
              <a:gd name="connsiteY1" fmla="*/ 0 h 4104198"/>
              <a:gd name="connsiteX2" fmla="*/ 11180862 w 11180862"/>
              <a:gd name="connsiteY2" fmla="*/ 4104198 h 4104198"/>
              <a:gd name="connsiteX3" fmla="*/ 0 w 11180862"/>
              <a:gd name="connsiteY3" fmla="*/ 4104198 h 4104198"/>
            </a:gdLst>
            <a:ahLst/>
            <a:cxnLst>
              <a:cxn ang="0">
                <a:pos x="connsiteX0" y="connsiteY0"/>
              </a:cxn>
              <a:cxn ang="0">
                <a:pos x="connsiteX1" y="connsiteY1"/>
              </a:cxn>
              <a:cxn ang="0">
                <a:pos x="connsiteX2" y="connsiteY2"/>
              </a:cxn>
              <a:cxn ang="0">
                <a:pos x="connsiteX3" y="connsiteY3"/>
              </a:cxn>
            </a:cxnLst>
            <a:rect l="l" t="t" r="r" b="b"/>
            <a:pathLst>
              <a:path w="11180862" h="4104198">
                <a:moveTo>
                  <a:pt x="0" y="0"/>
                </a:moveTo>
                <a:lnTo>
                  <a:pt x="11180862" y="0"/>
                </a:lnTo>
                <a:lnTo>
                  <a:pt x="11180862" y="4104198"/>
                </a:lnTo>
                <a:lnTo>
                  <a:pt x="0" y="4104198"/>
                </a:lnTo>
                <a:close/>
              </a:path>
            </a:pathLst>
          </a:custGeom>
        </p:spPr>
      </p:pic>
      <p:pic>
        <p:nvPicPr>
          <p:cNvPr id="16" name="图片 15">
            <a:extLst>
              <a:ext uri="{FF2B5EF4-FFF2-40B4-BE49-F238E27FC236}">
                <a16:creationId xmlns:a16="http://schemas.microsoft.com/office/drawing/2014/main" id="{DF50805B-0566-4CA5-A797-8069810E936C}"/>
              </a:ext>
            </a:extLst>
          </p:cNvPr>
          <p:cNvPicPr>
            <a:picLocks noChangeAspect="1"/>
          </p:cNvPicPr>
          <p:nvPr/>
        </p:nvPicPr>
        <p:blipFill rotWithShape="1">
          <a:blip r:embed="rId3"/>
          <a:srcRect r="92546"/>
          <a:stretch/>
        </p:blipFill>
        <p:spPr>
          <a:xfrm>
            <a:off x="502908"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2" name="矩形: 圆角 1">
            <a:extLst>
              <a:ext uri="{FF2B5EF4-FFF2-40B4-BE49-F238E27FC236}">
                <a16:creationId xmlns:a16="http://schemas.microsoft.com/office/drawing/2014/main" id="{119AE0DE-58C7-4BB6-B97F-539797118668}"/>
              </a:ext>
            </a:extLst>
          </p:cNvPr>
          <p:cNvSpPr/>
          <p:nvPr/>
        </p:nvSpPr>
        <p:spPr>
          <a:xfrm>
            <a:off x="872359" y="1681471"/>
            <a:ext cx="1081141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90F83A1B-CB6E-4868-A699-89F5208D4DBE}"/>
              </a:ext>
            </a:extLst>
          </p:cNvPr>
          <p:cNvSpPr/>
          <p:nvPr/>
        </p:nvSpPr>
        <p:spPr>
          <a:xfrm>
            <a:off x="872358" y="3948625"/>
            <a:ext cx="1081141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中括号 2">
            <a:extLst>
              <a:ext uri="{FF2B5EF4-FFF2-40B4-BE49-F238E27FC236}">
                <a16:creationId xmlns:a16="http://schemas.microsoft.com/office/drawing/2014/main" id="{B6AF4AFF-8CEA-43E9-A44B-1F676D1FB5EE}"/>
              </a:ext>
            </a:extLst>
          </p:cNvPr>
          <p:cNvSpPr/>
          <p:nvPr/>
        </p:nvSpPr>
        <p:spPr>
          <a:xfrm>
            <a:off x="294098" y="1794906"/>
            <a:ext cx="572939" cy="2251574"/>
          </a:xfrm>
          <a:prstGeom prst="leftBracket">
            <a:avLst>
              <a:gd name="adj" fmla="val 117611"/>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日期占位符 3">
            <a:extLst>
              <a:ext uri="{FF2B5EF4-FFF2-40B4-BE49-F238E27FC236}">
                <a16:creationId xmlns:a16="http://schemas.microsoft.com/office/drawing/2014/main" id="{6F58AF47-46DA-48E8-AF77-8AC9D69BD09F}"/>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7" name="RectanglePageNum">
            <a:extLst>
              <a:ext uri="{FF2B5EF4-FFF2-40B4-BE49-F238E27FC236}">
                <a16:creationId xmlns:a16="http://schemas.microsoft.com/office/drawing/2014/main" id="{AB7A2ECC-0F5F-45E7-A3FD-9A492BD76486}"/>
              </a:ext>
            </a:extLst>
          </p:cNvPr>
          <p:cNvSpPr/>
          <p:nvPr/>
        </p:nvSpPr>
        <p:spPr>
          <a:xfrm>
            <a:off x="0" y="6819900"/>
            <a:ext cx="4618182"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09721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a:blip r:embed="rId3"/>
          <a:srcRect r="70475" b="39852"/>
          <a:stretch>
            <a:fillRect/>
          </a:stretch>
        </p:blipFill>
        <p:spPr>
          <a:xfrm>
            <a:off x="508230" y="1068653"/>
            <a:ext cx="1117554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27</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10" name="RectanglePageNum">
            <a:extLst>
              <a:ext uri="{FF2B5EF4-FFF2-40B4-BE49-F238E27FC236}">
                <a16:creationId xmlns:a16="http://schemas.microsoft.com/office/drawing/2014/main" id="{1946BFC7-A742-4B0D-9B69-2FDCC04011A3}"/>
              </a:ext>
            </a:extLst>
          </p:cNvPr>
          <p:cNvSpPr/>
          <p:nvPr/>
        </p:nvSpPr>
        <p:spPr>
          <a:xfrm>
            <a:off x="0" y="6819900"/>
            <a:ext cx="4802909"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1367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28</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3127150"/>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91B5CCC-3D03-4EB6-9AD0-69B224A8D167}"/>
              </a:ext>
            </a:extLst>
          </p:cNvPr>
          <p:cNvSpPr/>
          <p:nvPr/>
        </p:nvSpPr>
        <p:spPr>
          <a:xfrm>
            <a:off x="4118479" y="1001288"/>
            <a:ext cx="886591" cy="239964"/>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A465669B-74C8-4C9F-94E5-89445980F037}"/>
              </a:ext>
            </a:extLst>
          </p:cNvPr>
          <p:cNvSpPr/>
          <p:nvPr/>
        </p:nvSpPr>
        <p:spPr>
          <a:xfrm>
            <a:off x="10790829" y="2482850"/>
            <a:ext cx="1134471" cy="14763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418B493-9346-4282-AC28-6C7233F2879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10" name="RectanglePageNum">
            <a:extLst>
              <a:ext uri="{FF2B5EF4-FFF2-40B4-BE49-F238E27FC236}">
                <a16:creationId xmlns:a16="http://schemas.microsoft.com/office/drawing/2014/main" id="{9E1B1D86-0D65-45B3-ABD4-427A8940EBB3}"/>
              </a:ext>
            </a:extLst>
          </p:cNvPr>
          <p:cNvSpPr/>
          <p:nvPr/>
        </p:nvSpPr>
        <p:spPr>
          <a:xfrm>
            <a:off x="0" y="6819900"/>
            <a:ext cx="4987636"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2741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29</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7" name="图片 6">
            <a:extLst>
              <a:ext uri="{FF2B5EF4-FFF2-40B4-BE49-F238E27FC236}">
                <a16:creationId xmlns:a16="http://schemas.microsoft.com/office/drawing/2014/main" id="{B68E9B0E-424C-4F34-840A-603A8774F7F8}"/>
              </a:ext>
            </a:extLst>
          </p:cNvPr>
          <p:cNvPicPr>
            <a:picLocks noChangeAspect="1"/>
          </p:cNvPicPr>
          <p:nvPr/>
        </p:nvPicPr>
        <p:blipFill>
          <a:blip r:embed="rId3"/>
          <a:stretch>
            <a:fillRect/>
          </a:stretch>
        </p:blipFill>
        <p:spPr>
          <a:xfrm>
            <a:off x="3540089" y="1338959"/>
            <a:ext cx="4868559" cy="3676405"/>
          </a:xfrm>
          <a:prstGeom prst="rect">
            <a:avLst/>
          </a:prstGeom>
        </p:spPr>
      </p:pic>
      <p:pic>
        <p:nvPicPr>
          <p:cNvPr id="9" name="图片 8">
            <a:extLst>
              <a:ext uri="{FF2B5EF4-FFF2-40B4-BE49-F238E27FC236}">
                <a16:creationId xmlns:a16="http://schemas.microsoft.com/office/drawing/2014/main" id="{157A5481-2D73-4F4A-BD3A-B07D8F5B07A3}"/>
              </a:ext>
            </a:extLst>
          </p:cNvPr>
          <p:cNvPicPr>
            <a:picLocks noChangeAspect="1"/>
          </p:cNvPicPr>
          <p:nvPr/>
        </p:nvPicPr>
        <p:blipFill>
          <a:blip r:embed="rId4"/>
          <a:stretch>
            <a:fillRect/>
          </a:stretch>
        </p:blipFill>
        <p:spPr>
          <a:xfrm>
            <a:off x="8612603" y="1067854"/>
            <a:ext cx="3467398" cy="4197025"/>
          </a:xfrm>
          <a:prstGeom prst="rect">
            <a:avLst/>
          </a:prstGeom>
        </p:spPr>
      </p:pic>
      <p:sp>
        <p:nvSpPr>
          <p:cNvPr id="21" name="日期占位符 3">
            <a:extLst>
              <a:ext uri="{FF2B5EF4-FFF2-40B4-BE49-F238E27FC236}">
                <a16:creationId xmlns:a16="http://schemas.microsoft.com/office/drawing/2014/main" id="{841D7D34-69FC-4367-9C48-90145D9E4C93}"/>
              </a:ext>
            </a:extLst>
          </p:cNvPr>
          <p:cNvSpPr txBox="1">
            <a:spLocks/>
          </p:cNvSpPr>
          <p:nvPr/>
        </p:nvSpPr>
        <p:spPr>
          <a:xfrm>
            <a:off x="42038" y="5658969"/>
            <a:ext cx="12107918"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i="0" spc="0" dirty="0">
                <a:solidFill>
                  <a:srgbClr val="30475E"/>
                </a:solidFill>
                <a:effectLst/>
                <a:latin typeface="Arial" panose="020B0604020202020204" pitchFamily="34" charset="0"/>
                <a:cs typeface="Arial" panose="020B0604020202020204" pitchFamily="34" charset="0"/>
              </a:rPr>
              <a:t>“High Conversion Efficiency, Energy Terahertz Pulses by Optical Rectification in Cryogenically Cooled Lithium Niobate” </a:t>
            </a:r>
            <a:r>
              <a:rPr lang="en-US" altLang="zh-CN" sz="1600" i="1" spc="0" dirty="0">
                <a:solidFill>
                  <a:srgbClr val="30475E"/>
                </a:solidFill>
                <a:effectLst/>
                <a:latin typeface="Arial" panose="020B0604020202020204" pitchFamily="34" charset="0"/>
                <a:cs typeface="Arial" panose="020B0604020202020204" pitchFamily="34" charset="0"/>
              </a:rPr>
              <a:t>OL</a:t>
            </a:r>
            <a:r>
              <a:rPr lang="zh-CN" altLang="en-US"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spc="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[2] “Tunable THz Pulse Generation by Optical Rectification of Ultrashort Laser Pulses with Tilted Pulse Fronts” </a:t>
            </a:r>
            <a:r>
              <a:rPr lang="en-US" altLang="zh-CN" sz="1600" i="1" spc="0" dirty="0">
                <a:solidFill>
                  <a:srgbClr val="30475E"/>
                </a:solidFill>
                <a:effectLst/>
                <a:latin typeface="Arial" panose="020B0604020202020204" pitchFamily="34" charset="0"/>
                <a:cs typeface="Arial" panose="020B0604020202020204" pitchFamily="34" charset="0"/>
              </a:rPr>
              <a:t>APB</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2004</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cxnSp>
        <p:nvCxnSpPr>
          <p:cNvPr id="22" name="直接连接符 21">
            <a:extLst>
              <a:ext uri="{FF2B5EF4-FFF2-40B4-BE49-F238E27FC236}">
                <a16:creationId xmlns:a16="http://schemas.microsoft.com/office/drawing/2014/main" id="{78192283-4660-48E0-B6EF-59D97F8F879B}"/>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206D928E-C926-44BD-B1E5-4D986D70B49E}"/>
              </a:ext>
            </a:extLst>
          </p:cNvPr>
          <p:cNvPicPr>
            <a:picLocks noChangeAspect="1"/>
          </p:cNvPicPr>
          <p:nvPr/>
        </p:nvPicPr>
        <p:blipFill rotWithShape="1">
          <a:blip r:embed="rId5"/>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pic>
        <p:nvPicPr>
          <p:cNvPr id="27" name="图片 26">
            <a:extLst>
              <a:ext uri="{FF2B5EF4-FFF2-40B4-BE49-F238E27FC236}">
                <a16:creationId xmlns:a16="http://schemas.microsoft.com/office/drawing/2014/main" id="{B2A84134-96AB-4172-978F-1AB73E6D6338}"/>
              </a:ext>
            </a:extLst>
          </p:cNvPr>
          <p:cNvPicPr>
            <a:picLocks noChangeAspect="1"/>
          </p:cNvPicPr>
          <p:nvPr/>
        </p:nvPicPr>
        <p:blipFill rotWithShape="1">
          <a:blip r:embed="rId5"/>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28" name="矩形: 圆角 27">
            <a:extLst>
              <a:ext uri="{FF2B5EF4-FFF2-40B4-BE49-F238E27FC236}">
                <a16:creationId xmlns:a16="http://schemas.microsoft.com/office/drawing/2014/main" id="{EA4F5F1F-EE02-4675-908A-7FD56FE6FD18}"/>
              </a:ext>
            </a:extLst>
          </p:cNvPr>
          <p:cNvSpPr/>
          <p:nvPr/>
        </p:nvSpPr>
        <p:spPr>
          <a:xfrm>
            <a:off x="872359" y="3127150"/>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E641132-7EF4-45EE-AB59-0B76D0A319E6}"/>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2" name="RectanglePageNum">
            <a:extLst>
              <a:ext uri="{FF2B5EF4-FFF2-40B4-BE49-F238E27FC236}">
                <a16:creationId xmlns:a16="http://schemas.microsoft.com/office/drawing/2014/main" id="{E458E707-BADC-42A3-AA8B-1B8D918D43AB}"/>
              </a:ext>
            </a:extLst>
          </p:cNvPr>
          <p:cNvSpPr/>
          <p:nvPr/>
        </p:nvSpPr>
        <p:spPr>
          <a:xfrm>
            <a:off x="0" y="6819900"/>
            <a:ext cx="5172364"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462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D2B34FD-4EBE-41EF-8C6B-A679175D9833}"/>
              </a:ext>
            </a:extLst>
          </p:cNvPr>
          <p:cNvPicPr>
            <a:picLocks noChangeAspect="1"/>
          </p:cNvPicPr>
          <p:nvPr/>
        </p:nvPicPr>
        <p:blipFill>
          <a:blip r:embed="rId3"/>
          <a:srcRect r="70461" b="245"/>
          <a:stretch>
            <a:fillRect/>
          </a:stretch>
        </p:blipFill>
        <p:spPr>
          <a:xfrm>
            <a:off x="508230" y="1068653"/>
            <a:ext cx="11180862" cy="4104198"/>
          </a:xfrm>
          <a:custGeom>
            <a:avLst/>
            <a:gdLst>
              <a:gd name="connsiteX0" fmla="*/ 0 w 11180862"/>
              <a:gd name="connsiteY0" fmla="*/ 0 h 4104198"/>
              <a:gd name="connsiteX1" fmla="*/ 11180862 w 11180862"/>
              <a:gd name="connsiteY1" fmla="*/ 0 h 4104198"/>
              <a:gd name="connsiteX2" fmla="*/ 11180862 w 11180862"/>
              <a:gd name="connsiteY2" fmla="*/ 4104198 h 4104198"/>
              <a:gd name="connsiteX3" fmla="*/ 0 w 11180862"/>
              <a:gd name="connsiteY3" fmla="*/ 4104198 h 4104198"/>
            </a:gdLst>
            <a:ahLst/>
            <a:cxnLst>
              <a:cxn ang="0">
                <a:pos x="connsiteX0" y="connsiteY0"/>
              </a:cxn>
              <a:cxn ang="0">
                <a:pos x="connsiteX1" y="connsiteY1"/>
              </a:cxn>
              <a:cxn ang="0">
                <a:pos x="connsiteX2" y="connsiteY2"/>
              </a:cxn>
              <a:cxn ang="0">
                <a:pos x="connsiteX3" y="connsiteY3"/>
              </a:cxn>
            </a:cxnLst>
            <a:rect l="l" t="t" r="r" b="b"/>
            <a:pathLst>
              <a:path w="11180862" h="4104198">
                <a:moveTo>
                  <a:pt x="0" y="0"/>
                </a:moveTo>
                <a:lnTo>
                  <a:pt x="11180862" y="0"/>
                </a:lnTo>
                <a:lnTo>
                  <a:pt x="11180862" y="4104198"/>
                </a:lnTo>
                <a:lnTo>
                  <a:pt x="0" y="4104198"/>
                </a:lnTo>
                <a:close/>
              </a:path>
            </a:pathLst>
          </a:custGeom>
        </p:spPr>
      </p:pic>
      <p:pic>
        <p:nvPicPr>
          <p:cNvPr id="15" name="图片 14">
            <a:extLst>
              <a:ext uri="{FF2B5EF4-FFF2-40B4-BE49-F238E27FC236}">
                <a16:creationId xmlns:a16="http://schemas.microsoft.com/office/drawing/2014/main" id="{9D4D25C9-200D-4FF1-AB21-33AC2C60084B}"/>
              </a:ext>
            </a:extLst>
          </p:cNvPr>
          <p:cNvPicPr>
            <a:picLocks noChangeAspect="1"/>
          </p:cNvPicPr>
          <p:nvPr/>
        </p:nvPicPr>
        <p:blipFill rotWithShape="1">
          <a:blip r:embed="rId3"/>
          <a:srcRect r="92546"/>
          <a:stretch/>
        </p:blipFill>
        <p:spPr>
          <a:xfrm>
            <a:off x="502908"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16" name="日期占位符 3">
            <a:extLst>
              <a:ext uri="{FF2B5EF4-FFF2-40B4-BE49-F238E27FC236}">
                <a16:creationId xmlns:a16="http://schemas.microsoft.com/office/drawing/2014/main" id="{F9B6A5AE-F6AB-41DA-9816-A7F25303A31D}"/>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2" name="RectanglePageNum">
            <a:extLst>
              <a:ext uri="{FF2B5EF4-FFF2-40B4-BE49-F238E27FC236}">
                <a16:creationId xmlns:a16="http://schemas.microsoft.com/office/drawing/2014/main" id="{2674A2ED-D053-4FFA-8E49-E4AC20FE4503}"/>
              </a:ext>
            </a:extLst>
          </p:cNvPr>
          <p:cNvSpPr/>
          <p:nvPr/>
        </p:nvSpPr>
        <p:spPr>
          <a:xfrm>
            <a:off x="0" y="6819900"/>
            <a:ext cx="369455"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90761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30</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3127150"/>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91B5CCC-3D03-4EB6-9AD0-69B224A8D167}"/>
              </a:ext>
            </a:extLst>
          </p:cNvPr>
          <p:cNvSpPr/>
          <p:nvPr/>
        </p:nvSpPr>
        <p:spPr>
          <a:xfrm>
            <a:off x="4118479" y="1001288"/>
            <a:ext cx="886591" cy="239964"/>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418B493-9346-4282-AC28-6C7233F2879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20" name="矩形: 圆角 19">
            <a:extLst>
              <a:ext uri="{FF2B5EF4-FFF2-40B4-BE49-F238E27FC236}">
                <a16:creationId xmlns:a16="http://schemas.microsoft.com/office/drawing/2014/main" id="{FFDE9A8F-AC74-4AA2-BC70-D58EE445CD07}"/>
              </a:ext>
            </a:extLst>
          </p:cNvPr>
          <p:cNvSpPr/>
          <p:nvPr/>
        </p:nvSpPr>
        <p:spPr>
          <a:xfrm>
            <a:off x="10790829" y="2482850"/>
            <a:ext cx="1134471" cy="14763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PageNum">
            <a:extLst>
              <a:ext uri="{FF2B5EF4-FFF2-40B4-BE49-F238E27FC236}">
                <a16:creationId xmlns:a16="http://schemas.microsoft.com/office/drawing/2014/main" id="{E4C26C2A-55FD-41CE-A038-6C5E31F64900}"/>
              </a:ext>
            </a:extLst>
          </p:cNvPr>
          <p:cNvSpPr/>
          <p:nvPr/>
        </p:nvSpPr>
        <p:spPr>
          <a:xfrm>
            <a:off x="0" y="6819900"/>
            <a:ext cx="5357091"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23211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31</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2710431"/>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91B5CCC-3D03-4EB6-9AD0-69B224A8D167}"/>
              </a:ext>
            </a:extLst>
          </p:cNvPr>
          <p:cNvSpPr/>
          <p:nvPr/>
        </p:nvSpPr>
        <p:spPr>
          <a:xfrm>
            <a:off x="6357620" y="971550"/>
            <a:ext cx="1289049" cy="317500"/>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77FEF291-25C8-41D7-B809-AC0A326C39EA}"/>
              </a:ext>
            </a:extLst>
          </p:cNvPr>
          <p:cNvSpPr/>
          <p:nvPr/>
        </p:nvSpPr>
        <p:spPr>
          <a:xfrm>
            <a:off x="10797179" y="2749550"/>
            <a:ext cx="1204321" cy="14763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CEA4D1AC-C3C4-403E-92DF-3BDD7A4CA67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2" name="RectanglePageNum">
            <a:extLst>
              <a:ext uri="{FF2B5EF4-FFF2-40B4-BE49-F238E27FC236}">
                <a16:creationId xmlns:a16="http://schemas.microsoft.com/office/drawing/2014/main" id="{624D823A-E2DF-4904-9C7F-349FD26B23BD}"/>
              </a:ext>
            </a:extLst>
          </p:cNvPr>
          <p:cNvSpPr/>
          <p:nvPr/>
        </p:nvSpPr>
        <p:spPr>
          <a:xfrm>
            <a:off x="0" y="6819900"/>
            <a:ext cx="5541818"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7340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D53CA7-1615-4CB7-8096-E9AD19DEB34C}"/>
              </a:ext>
            </a:extLst>
          </p:cNvPr>
          <p:cNvPicPr>
            <a:picLocks noChangeAspect="1"/>
          </p:cNvPicPr>
          <p:nvPr/>
        </p:nvPicPr>
        <p:blipFill>
          <a:blip r:embed="rId3"/>
          <a:stretch>
            <a:fillRect/>
          </a:stretch>
        </p:blipFill>
        <p:spPr>
          <a:xfrm>
            <a:off x="8716088" y="867111"/>
            <a:ext cx="3007062" cy="4918218"/>
          </a:xfrm>
          <a:prstGeom prst="rect">
            <a:avLst/>
          </a:prstGeom>
        </p:spPr>
      </p:pic>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4"/>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32</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4"/>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2710431"/>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日期占位符 3">
            <a:extLst>
              <a:ext uri="{FF2B5EF4-FFF2-40B4-BE49-F238E27FC236}">
                <a16:creationId xmlns:a16="http://schemas.microsoft.com/office/drawing/2014/main" id="{F3393B40-7068-44E7-A878-0B323E18B0E7}"/>
              </a:ext>
            </a:extLst>
          </p:cNvPr>
          <p:cNvSpPr txBox="1">
            <a:spLocks/>
          </p:cNvSpPr>
          <p:nvPr/>
        </p:nvSpPr>
        <p:spPr>
          <a:xfrm>
            <a:off x="536026" y="5760678"/>
            <a:ext cx="11119945"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[1] </a:t>
            </a:r>
            <a:r>
              <a:rPr lang="en-US" altLang="zh-CN" sz="1600" b="0" i="0" dirty="0">
                <a:solidFill>
                  <a:srgbClr val="30475E"/>
                </a:solidFill>
                <a:effectLst/>
                <a:latin typeface="Arial" panose="020B0604020202020204" pitchFamily="34" charset="0"/>
                <a:cs typeface="Arial" panose="020B0604020202020204" pitchFamily="34" charset="0"/>
              </a:rPr>
              <a:t>“Coherent control of terahertz supercontinuum generation in ultrafast laser–gas interactions” </a:t>
            </a:r>
            <a:r>
              <a:rPr lang="en-US" altLang="zh-CN" sz="1600" i="1" dirty="0">
                <a:solidFill>
                  <a:srgbClr val="30475E"/>
                </a:solidFill>
                <a:effectLst/>
                <a:latin typeface="Arial" panose="020B0604020202020204" pitchFamily="34" charset="0"/>
                <a:cs typeface="Arial" panose="020B0604020202020204" pitchFamily="34" charset="0"/>
              </a:rPr>
              <a:t>NP</a:t>
            </a:r>
            <a:r>
              <a:rPr lang="zh-CN" altLang="en-US"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2008</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cxnSp>
        <p:nvCxnSpPr>
          <p:cNvPr id="22" name="直接连接符 21">
            <a:extLst>
              <a:ext uri="{FF2B5EF4-FFF2-40B4-BE49-F238E27FC236}">
                <a16:creationId xmlns:a16="http://schemas.microsoft.com/office/drawing/2014/main" id="{0A9D0F24-79D7-4A82-BBD8-9826BF911EFE}"/>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DE727FB-9731-4390-AF46-542062C1A22C}"/>
              </a:ext>
            </a:extLst>
          </p:cNvPr>
          <p:cNvPicPr>
            <a:picLocks noChangeAspect="1"/>
          </p:cNvPicPr>
          <p:nvPr/>
        </p:nvPicPr>
        <p:blipFill>
          <a:blip r:embed="rId5"/>
          <a:stretch>
            <a:fillRect/>
          </a:stretch>
        </p:blipFill>
        <p:spPr>
          <a:xfrm>
            <a:off x="3844613" y="1384924"/>
            <a:ext cx="4402625" cy="4088152"/>
          </a:xfrm>
          <a:prstGeom prst="rect">
            <a:avLst/>
          </a:prstGeom>
        </p:spPr>
      </p:pic>
      <p:sp>
        <p:nvSpPr>
          <p:cNvPr id="10" name="RectanglePageNum">
            <a:extLst>
              <a:ext uri="{FF2B5EF4-FFF2-40B4-BE49-F238E27FC236}">
                <a16:creationId xmlns:a16="http://schemas.microsoft.com/office/drawing/2014/main" id="{9659B2DB-B06C-4C33-87FC-E977938B3F75}"/>
              </a:ext>
            </a:extLst>
          </p:cNvPr>
          <p:cNvSpPr/>
          <p:nvPr/>
        </p:nvSpPr>
        <p:spPr>
          <a:xfrm>
            <a:off x="0" y="6819900"/>
            <a:ext cx="5726545"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85536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33</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2710431"/>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91B5CCC-3D03-4EB6-9AD0-69B224A8D167}"/>
              </a:ext>
            </a:extLst>
          </p:cNvPr>
          <p:cNvSpPr/>
          <p:nvPr/>
        </p:nvSpPr>
        <p:spPr>
          <a:xfrm>
            <a:off x="6357620" y="971550"/>
            <a:ext cx="1289049" cy="317500"/>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77FEF291-25C8-41D7-B809-AC0A326C39EA}"/>
              </a:ext>
            </a:extLst>
          </p:cNvPr>
          <p:cNvSpPr/>
          <p:nvPr/>
        </p:nvSpPr>
        <p:spPr>
          <a:xfrm>
            <a:off x="10797179" y="2749550"/>
            <a:ext cx="1204321" cy="14763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CEA4D1AC-C3C4-403E-92DF-3BDD7A4CA67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2" name="RectanglePageNum">
            <a:extLst>
              <a:ext uri="{FF2B5EF4-FFF2-40B4-BE49-F238E27FC236}">
                <a16:creationId xmlns:a16="http://schemas.microsoft.com/office/drawing/2014/main" id="{E1538ABD-BF71-4681-8649-311B3226FB24}"/>
              </a:ext>
            </a:extLst>
          </p:cNvPr>
          <p:cNvSpPr/>
          <p:nvPr/>
        </p:nvSpPr>
        <p:spPr>
          <a:xfrm>
            <a:off x="0" y="6819900"/>
            <a:ext cx="5911273"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45486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34</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2924743"/>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91B5CCC-3D03-4EB6-9AD0-69B224A8D167}"/>
              </a:ext>
            </a:extLst>
          </p:cNvPr>
          <p:cNvSpPr/>
          <p:nvPr/>
        </p:nvSpPr>
        <p:spPr>
          <a:xfrm>
            <a:off x="4155758" y="3287122"/>
            <a:ext cx="723900" cy="317500"/>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C239C7D-656B-4E6D-AC6E-77894168537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21" name="矩形: 圆角 20">
            <a:extLst>
              <a:ext uri="{FF2B5EF4-FFF2-40B4-BE49-F238E27FC236}">
                <a16:creationId xmlns:a16="http://schemas.microsoft.com/office/drawing/2014/main" id="{04437B46-DD27-4456-B34E-DD43867F64AE}"/>
              </a:ext>
            </a:extLst>
          </p:cNvPr>
          <p:cNvSpPr/>
          <p:nvPr/>
        </p:nvSpPr>
        <p:spPr>
          <a:xfrm>
            <a:off x="10797179" y="3143793"/>
            <a:ext cx="1363071" cy="14763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PageNum">
            <a:extLst>
              <a:ext uri="{FF2B5EF4-FFF2-40B4-BE49-F238E27FC236}">
                <a16:creationId xmlns:a16="http://schemas.microsoft.com/office/drawing/2014/main" id="{09E7064C-5AA4-4529-85FE-B2782068CAB0}"/>
              </a:ext>
            </a:extLst>
          </p:cNvPr>
          <p:cNvSpPr/>
          <p:nvPr/>
        </p:nvSpPr>
        <p:spPr>
          <a:xfrm>
            <a:off x="0" y="6819900"/>
            <a:ext cx="6096000"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514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35</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2924743"/>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日期占位符 3">
            <a:extLst>
              <a:ext uri="{FF2B5EF4-FFF2-40B4-BE49-F238E27FC236}">
                <a16:creationId xmlns:a16="http://schemas.microsoft.com/office/drawing/2014/main" id="{B7964963-724E-40AF-905F-46C0F1FF0E29}"/>
              </a:ext>
            </a:extLst>
          </p:cNvPr>
          <p:cNvSpPr txBox="1">
            <a:spLocks/>
          </p:cNvSpPr>
          <p:nvPr/>
        </p:nvSpPr>
        <p:spPr>
          <a:xfrm>
            <a:off x="-3824" y="5758195"/>
            <a:ext cx="12192000"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[1] </a:t>
            </a:r>
            <a:r>
              <a:rPr lang="en-US" altLang="zh-CN" sz="1600" b="0" i="0" dirty="0">
                <a:solidFill>
                  <a:srgbClr val="30475E"/>
                </a:solidFill>
                <a:effectLst/>
                <a:latin typeface="Arial" panose="020B0604020202020204" pitchFamily="34" charset="0"/>
                <a:cs typeface="Arial" panose="020B0604020202020204" pitchFamily="34" charset="0"/>
              </a:rPr>
              <a:t>“Demonstration of Coherent Terahertz Transition Radiation from Relativistic Laser-Solid Interactions” </a:t>
            </a:r>
            <a:r>
              <a:rPr lang="en-US" altLang="zh-CN" sz="1600" i="1" dirty="0">
                <a:solidFill>
                  <a:srgbClr val="30475E"/>
                </a:solidFill>
                <a:effectLst/>
                <a:latin typeface="Arial" panose="020B0604020202020204" pitchFamily="34" charset="0"/>
                <a:cs typeface="Arial" panose="020B0604020202020204" pitchFamily="34" charset="0"/>
              </a:rPr>
              <a:t>PRL</a:t>
            </a:r>
            <a:r>
              <a:rPr lang="zh-CN" altLang="en-US"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2016</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cxnSp>
        <p:nvCxnSpPr>
          <p:cNvPr id="21" name="直接连接符 20">
            <a:extLst>
              <a:ext uri="{FF2B5EF4-FFF2-40B4-BE49-F238E27FC236}">
                <a16:creationId xmlns:a16="http://schemas.microsoft.com/office/drawing/2014/main" id="{B48A094E-1775-48BB-90BD-D193809FB08D}"/>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D75DE361-78C2-4E23-A051-48003AEEBF8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11257" y="1012815"/>
            <a:ext cx="8526716" cy="4673479"/>
          </a:xfrm>
          <a:prstGeom prst="rect">
            <a:avLst/>
          </a:prstGeom>
        </p:spPr>
      </p:pic>
      <p:sp>
        <p:nvSpPr>
          <p:cNvPr id="3" name="RectanglePageNum">
            <a:extLst>
              <a:ext uri="{FF2B5EF4-FFF2-40B4-BE49-F238E27FC236}">
                <a16:creationId xmlns:a16="http://schemas.microsoft.com/office/drawing/2014/main" id="{4CC70FF7-020F-4ABE-8564-6568B3D28672}"/>
              </a:ext>
            </a:extLst>
          </p:cNvPr>
          <p:cNvSpPr/>
          <p:nvPr/>
        </p:nvSpPr>
        <p:spPr>
          <a:xfrm>
            <a:off x="0" y="6819900"/>
            <a:ext cx="6280727"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6772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36</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2924743"/>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91B5CCC-3D03-4EB6-9AD0-69B224A8D167}"/>
              </a:ext>
            </a:extLst>
          </p:cNvPr>
          <p:cNvSpPr/>
          <p:nvPr/>
        </p:nvSpPr>
        <p:spPr>
          <a:xfrm>
            <a:off x="4155758" y="3287122"/>
            <a:ext cx="723900" cy="317500"/>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C239C7D-656B-4E6D-AC6E-77894168537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17" name="矩形: 圆角 16">
            <a:extLst>
              <a:ext uri="{FF2B5EF4-FFF2-40B4-BE49-F238E27FC236}">
                <a16:creationId xmlns:a16="http://schemas.microsoft.com/office/drawing/2014/main" id="{D80A8E5C-8290-47C4-B180-F2195EE9DBBF}"/>
              </a:ext>
            </a:extLst>
          </p:cNvPr>
          <p:cNvSpPr/>
          <p:nvPr/>
        </p:nvSpPr>
        <p:spPr>
          <a:xfrm>
            <a:off x="10797179" y="3143793"/>
            <a:ext cx="1363071" cy="14763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PageNum">
            <a:extLst>
              <a:ext uri="{FF2B5EF4-FFF2-40B4-BE49-F238E27FC236}">
                <a16:creationId xmlns:a16="http://schemas.microsoft.com/office/drawing/2014/main" id="{41A2B475-1E38-4502-BC57-C12697B604AC}"/>
              </a:ext>
            </a:extLst>
          </p:cNvPr>
          <p:cNvSpPr/>
          <p:nvPr/>
        </p:nvSpPr>
        <p:spPr>
          <a:xfrm>
            <a:off x="0" y="6819900"/>
            <a:ext cx="6465455"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12628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37</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2101783"/>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91B5CCC-3D03-4EB6-9AD0-69B224A8D167}"/>
              </a:ext>
            </a:extLst>
          </p:cNvPr>
          <p:cNvSpPr/>
          <p:nvPr/>
        </p:nvSpPr>
        <p:spPr>
          <a:xfrm>
            <a:off x="6481280" y="3181032"/>
            <a:ext cx="1131099" cy="484188"/>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FD46BBA8-41B8-4174-B84C-CF2B0A2863D0}"/>
              </a:ext>
            </a:extLst>
          </p:cNvPr>
          <p:cNvSpPr/>
          <p:nvPr/>
        </p:nvSpPr>
        <p:spPr>
          <a:xfrm>
            <a:off x="10797179" y="3253390"/>
            <a:ext cx="1283696" cy="165100"/>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CB37128A-D39B-4646-9CB8-00DF135E785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2" name="RectanglePageNum">
            <a:extLst>
              <a:ext uri="{FF2B5EF4-FFF2-40B4-BE49-F238E27FC236}">
                <a16:creationId xmlns:a16="http://schemas.microsoft.com/office/drawing/2014/main" id="{BE504F63-9C59-499D-BC74-F1B32CD2F56A}"/>
              </a:ext>
            </a:extLst>
          </p:cNvPr>
          <p:cNvSpPr/>
          <p:nvPr/>
        </p:nvSpPr>
        <p:spPr>
          <a:xfrm>
            <a:off x="0" y="6819900"/>
            <a:ext cx="6650182"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31809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38</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660280" y="5917902"/>
            <a:ext cx="1087143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dirty="0">
                <a:solidFill>
                  <a:srgbClr val="30475E"/>
                </a:solidFill>
                <a:latin typeface="Arial" panose="020B0604020202020204" pitchFamily="34" charset="0"/>
                <a:cs typeface="Arial" panose="020B0604020202020204" pitchFamily="34" charset="0"/>
              </a:rPr>
              <a:t>[1]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15" name="矩形: 圆角 14">
            <a:extLst>
              <a:ext uri="{FF2B5EF4-FFF2-40B4-BE49-F238E27FC236}">
                <a16:creationId xmlns:a16="http://schemas.microsoft.com/office/drawing/2014/main" id="{E7611D2D-D283-41F1-AC9C-6D3592555626}"/>
              </a:ext>
            </a:extLst>
          </p:cNvPr>
          <p:cNvSpPr/>
          <p:nvPr/>
        </p:nvSpPr>
        <p:spPr>
          <a:xfrm>
            <a:off x="872359" y="2101783"/>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299E07D-9E84-4C10-956F-ADCEECDB6457}"/>
              </a:ext>
            </a:extLst>
          </p:cNvPr>
          <p:cNvPicPr>
            <a:picLocks noChangeAspect="1"/>
          </p:cNvPicPr>
          <p:nvPr/>
        </p:nvPicPr>
        <p:blipFill>
          <a:blip r:embed="rId4"/>
          <a:stretch>
            <a:fillRect/>
          </a:stretch>
        </p:blipFill>
        <p:spPr>
          <a:xfrm>
            <a:off x="3805941" y="1118848"/>
            <a:ext cx="7752647" cy="4307976"/>
          </a:xfrm>
          <a:prstGeom prst="rect">
            <a:avLst/>
          </a:prstGeom>
        </p:spPr>
      </p:pic>
      <p:sp>
        <p:nvSpPr>
          <p:cNvPr id="10" name="平行四边形 9">
            <a:extLst>
              <a:ext uri="{FF2B5EF4-FFF2-40B4-BE49-F238E27FC236}">
                <a16:creationId xmlns:a16="http://schemas.microsoft.com/office/drawing/2014/main" id="{1A2141B8-5009-4D99-8083-D2254D962772}"/>
              </a:ext>
            </a:extLst>
          </p:cNvPr>
          <p:cNvSpPr/>
          <p:nvPr/>
        </p:nvSpPr>
        <p:spPr>
          <a:xfrm>
            <a:off x="2123086" y="1016103"/>
            <a:ext cx="7016809" cy="4068494"/>
          </a:xfrm>
          <a:prstGeom prst="parallelogram">
            <a:avLst>
              <a:gd name="adj" fmla="val 82337"/>
            </a:avLst>
          </a:prstGeom>
          <a:noFill/>
          <a:ln w="19050">
            <a:solidFill>
              <a:srgbClr val="776D8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PageNum">
            <a:extLst>
              <a:ext uri="{FF2B5EF4-FFF2-40B4-BE49-F238E27FC236}">
                <a16:creationId xmlns:a16="http://schemas.microsoft.com/office/drawing/2014/main" id="{F7D9B110-99AE-47C5-A63C-E80992A957C5}"/>
              </a:ext>
            </a:extLst>
          </p:cNvPr>
          <p:cNvSpPr/>
          <p:nvPr/>
        </p:nvSpPr>
        <p:spPr>
          <a:xfrm>
            <a:off x="0" y="6819900"/>
            <a:ext cx="6834909"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82495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39</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2101783"/>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91B5CCC-3D03-4EB6-9AD0-69B224A8D167}"/>
              </a:ext>
            </a:extLst>
          </p:cNvPr>
          <p:cNvSpPr/>
          <p:nvPr/>
        </p:nvSpPr>
        <p:spPr>
          <a:xfrm>
            <a:off x="6481280" y="3181032"/>
            <a:ext cx="1131099" cy="484188"/>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FD46BBA8-41B8-4174-B84C-CF2B0A2863D0}"/>
              </a:ext>
            </a:extLst>
          </p:cNvPr>
          <p:cNvSpPr/>
          <p:nvPr/>
        </p:nvSpPr>
        <p:spPr>
          <a:xfrm>
            <a:off x="10797179" y="3253390"/>
            <a:ext cx="1283696" cy="165100"/>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CB37128A-D39B-4646-9CB8-00DF135E785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2" name="RectanglePageNum">
            <a:extLst>
              <a:ext uri="{FF2B5EF4-FFF2-40B4-BE49-F238E27FC236}">
                <a16:creationId xmlns:a16="http://schemas.microsoft.com/office/drawing/2014/main" id="{02D4B98C-C90C-4904-83C3-6FEE8948221A}"/>
              </a:ext>
            </a:extLst>
          </p:cNvPr>
          <p:cNvSpPr/>
          <p:nvPr/>
        </p:nvSpPr>
        <p:spPr>
          <a:xfrm>
            <a:off x="0" y="6819900"/>
            <a:ext cx="7019637"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8087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3A184E68-B7A8-478D-BC62-67E99988994B}"/>
              </a:ext>
            </a:extLst>
          </p:cNvPr>
          <p:cNvPicPr>
            <a:picLocks noChangeAspect="1"/>
          </p:cNvPicPr>
          <p:nvPr/>
        </p:nvPicPr>
        <p:blipFill rotWithShape="1">
          <a:blip r:embed="rId3"/>
          <a:srcRect l="29491" r="46427"/>
          <a:stretch/>
        </p:blipFill>
        <p:spPr>
          <a:xfrm>
            <a:off x="2951098" y="1064916"/>
            <a:ext cx="9115423" cy="4114285"/>
          </a:xfrm>
          <a:custGeom>
            <a:avLst/>
            <a:gdLst>
              <a:gd name="connsiteX0" fmla="*/ 0 w 9115423"/>
              <a:gd name="connsiteY0" fmla="*/ 0 h 4114285"/>
              <a:gd name="connsiteX1" fmla="*/ 9115423 w 9115423"/>
              <a:gd name="connsiteY1" fmla="*/ 0 h 4114285"/>
              <a:gd name="connsiteX2" fmla="*/ 9115423 w 9115423"/>
              <a:gd name="connsiteY2" fmla="*/ 4114285 h 4114285"/>
              <a:gd name="connsiteX3" fmla="*/ 0 w 9115423"/>
              <a:gd name="connsiteY3" fmla="*/ 4114285 h 4114285"/>
            </a:gdLst>
            <a:ahLst/>
            <a:cxnLst>
              <a:cxn ang="0">
                <a:pos x="connsiteX0" y="connsiteY0"/>
              </a:cxn>
              <a:cxn ang="0">
                <a:pos x="connsiteX1" y="connsiteY1"/>
              </a:cxn>
              <a:cxn ang="0">
                <a:pos x="connsiteX2" y="connsiteY2"/>
              </a:cxn>
              <a:cxn ang="0">
                <a:pos x="connsiteX3" y="connsiteY3"/>
              </a:cxn>
            </a:cxnLst>
            <a:rect l="l" t="t" r="r" b="b"/>
            <a:pathLst>
              <a:path w="9115423" h="4114285">
                <a:moveTo>
                  <a:pt x="0" y="0"/>
                </a:moveTo>
                <a:lnTo>
                  <a:pt x="9115423" y="0"/>
                </a:lnTo>
                <a:lnTo>
                  <a:pt x="9115423" y="4114285"/>
                </a:lnTo>
                <a:lnTo>
                  <a:pt x="0" y="4114285"/>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5" name="图片 14">
            <a:extLst>
              <a:ext uri="{FF2B5EF4-FFF2-40B4-BE49-F238E27FC236}">
                <a16:creationId xmlns:a16="http://schemas.microsoft.com/office/drawing/2014/main" id="{D2700ED5-200B-4B4E-A9A4-7674EAF735C0}"/>
              </a:ext>
            </a:extLst>
          </p:cNvPr>
          <p:cNvPicPr>
            <a:picLocks noChangeAspect="1"/>
          </p:cNvPicPr>
          <p:nvPr/>
        </p:nvPicPr>
        <p:blipFill rotWithShape="1">
          <a:blip r:embed="rId3"/>
          <a:srcRect r="92546"/>
          <a:stretch/>
        </p:blipFill>
        <p:spPr>
          <a:xfrm>
            <a:off x="129777"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13" name="日期占位符 3">
            <a:extLst>
              <a:ext uri="{FF2B5EF4-FFF2-40B4-BE49-F238E27FC236}">
                <a16:creationId xmlns:a16="http://schemas.microsoft.com/office/drawing/2014/main" id="{0E54946F-9BAF-4991-9BC6-A699A228204C}"/>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2" name="RectanglePageNum">
            <a:extLst>
              <a:ext uri="{FF2B5EF4-FFF2-40B4-BE49-F238E27FC236}">
                <a16:creationId xmlns:a16="http://schemas.microsoft.com/office/drawing/2014/main" id="{29651103-9FDC-45DD-9157-00BA634E258E}"/>
              </a:ext>
            </a:extLst>
          </p:cNvPr>
          <p:cNvSpPr/>
          <p:nvPr/>
        </p:nvSpPr>
        <p:spPr>
          <a:xfrm>
            <a:off x="0" y="6819900"/>
            <a:ext cx="554182"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7882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40</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2301808"/>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FD46BBA8-41B8-4174-B84C-CF2B0A2863D0}"/>
              </a:ext>
            </a:extLst>
          </p:cNvPr>
          <p:cNvSpPr/>
          <p:nvPr/>
        </p:nvSpPr>
        <p:spPr>
          <a:xfrm>
            <a:off x="10797179" y="2996215"/>
            <a:ext cx="1283696" cy="165100"/>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A560B0F0-97D6-4E88-8330-CB9E51CCA62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2" name="RectanglePageNum">
            <a:extLst>
              <a:ext uri="{FF2B5EF4-FFF2-40B4-BE49-F238E27FC236}">
                <a16:creationId xmlns:a16="http://schemas.microsoft.com/office/drawing/2014/main" id="{207F792B-4F44-4663-A065-4079F7244C7B}"/>
              </a:ext>
            </a:extLst>
          </p:cNvPr>
          <p:cNvSpPr/>
          <p:nvPr/>
        </p:nvSpPr>
        <p:spPr>
          <a:xfrm>
            <a:off x="0" y="6819900"/>
            <a:ext cx="7204363"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6011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41</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9AE3CAD-8AAC-4DFD-8F52-5ABDCBBADBFD}"/>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16" name="文本框 15">
            <a:extLst>
              <a:ext uri="{FF2B5EF4-FFF2-40B4-BE49-F238E27FC236}">
                <a16:creationId xmlns:a16="http://schemas.microsoft.com/office/drawing/2014/main" id="{3137EC5A-401D-4F9A-8162-14B1B69D21E1}"/>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19" name="图片 18">
            <a:extLst>
              <a:ext uri="{FF2B5EF4-FFF2-40B4-BE49-F238E27FC236}">
                <a16:creationId xmlns:a16="http://schemas.microsoft.com/office/drawing/2014/main" id="{7A8BBDE4-1D96-4D28-9D5F-2264240A3546}"/>
              </a:ext>
            </a:extLst>
          </p:cNvPr>
          <p:cNvPicPr>
            <a:picLocks noChangeAspect="1"/>
          </p:cNvPicPr>
          <p:nvPr/>
        </p:nvPicPr>
        <p:blipFill rotWithShape="1">
          <a:blip r:embed="rId3"/>
          <a:srcRect l="952" t="20020" r="64409" b="75219"/>
          <a:stretch/>
        </p:blipFill>
        <p:spPr>
          <a:xfrm>
            <a:off x="79640" y="1443217"/>
            <a:ext cx="12018743" cy="179558"/>
          </a:xfrm>
          <a:custGeom>
            <a:avLst/>
            <a:gdLst>
              <a:gd name="connsiteX0" fmla="*/ 0 w 12018802"/>
              <a:gd name="connsiteY0" fmla="*/ 0 h 179548"/>
              <a:gd name="connsiteX1" fmla="*/ 12018802 w 12018802"/>
              <a:gd name="connsiteY1" fmla="*/ 0 h 179548"/>
              <a:gd name="connsiteX2" fmla="*/ 12018802 w 12018802"/>
              <a:gd name="connsiteY2" fmla="*/ 179548 h 179548"/>
              <a:gd name="connsiteX3" fmla="*/ 0 w 12018802"/>
              <a:gd name="connsiteY3" fmla="*/ 179548 h 179548"/>
            </a:gdLst>
            <a:ahLst/>
            <a:cxnLst>
              <a:cxn ang="0">
                <a:pos x="connsiteX0" y="connsiteY0"/>
              </a:cxn>
              <a:cxn ang="0">
                <a:pos x="connsiteX1" y="connsiteY1"/>
              </a:cxn>
              <a:cxn ang="0">
                <a:pos x="connsiteX2" y="connsiteY2"/>
              </a:cxn>
              <a:cxn ang="0">
                <a:pos x="connsiteX3" y="connsiteY3"/>
              </a:cxn>
            </a:cxnLst>
            <a:rect l="l" t="t" r="r" b="b"/>
            <a:pathLst>
              <a:path w="12018802" h="179548">
                <a:moveTo>
                  <a:pt x="0" y="0"/>
                </a:moveTo>
                <a:lnTo>
                  <a:pt x="12018802" y="0"/>
                </a:lnTo>
                <a:lnTo>
                  <a:pt x="12018802" y="179548"/>
                </a:lnTo>
                <a:lnTo>
                  <a:pt x="0" y="179548"/>
                </a:lnTo>
                <a:close/>
              </a:path>
            </a:pathLst>
          </a:custGeom>
        </p:spPr>
      </p:pic>
      <p:sp>
        <p:nvSpPr>
          <p:cNvPr id="2" name="矩形: 圆角 1">
            <a:extLst>
              <a:ext uri="{FF2B5EF4-FFF2-40B4-BE49-F238E27FC236}">
                <a16:creationId xmlns:a16="http://schemas.microsoft.com/office/drawing/2014/main" id="{119AE0DE-58C7-4BB6-B97F-539797118668}"/>
              </a:ext>
            </a:extLst>
          </p:cNvPr>
          <p:cNvSpPr/>
          <p:nvPr/>
        </p:nvSpPr>
        <p:spPr>
          <a:xfrm>
            <a:off x="85266" y="1437993"/>
            <a:ext cx="5309222" cy="19000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7F87F50-47F9-4AB9-9F48-76CFA53980AA}"/>
              </a:ext>
            </a:extLst>
          </p:cNvPr>
          <p:cNvPicPr>
            <a:picLocks noChangeAspect="1"/>
          </p:cNvPicPr>
          <p:nvPr/>
        </p:nvPicPr>
        <p:blipFill>
          <a:blip r:embed="rId4"/>
          <a:stretch>
            <a:fillRect/>
          </a:stretch>
        </p:blipFill>
        <p:spPr>
          <a:xfrm>
            <a:off x="1440761" y="1927407"/>
            <a:ext cx="4456300" cy="3427923"/>
          </a:xfrm>
          <a:prstGeom prst="rect">
            <a:avLst/>
          </a:prstGeom>
        </p:spPr>
      </p:pic>
      <p:cxnSp>
        <p:nvCxnSpPr>
          <p:cNvPr id="22" name="直接连接符 21">
            <a:extLst>
              <a:ext uri="{FF2B5EF4-FFF2-40B4-BE49-F238E27FC236}">
                <a16:creationId xmlns:a16="http://schemas.microsoft.com/office/drawing/2014/main" id="{FD89FA6E-330C-4FB3-B941-91F0D58BF3C2}"/>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26" name="日期占位符 3">
            <a:extLst>
              <a:ext uri="{FF2B5EF4-FFF2-40B4-BE49-F238E27FC236}">
                <a16:creationId xmlns:a16="http://schemas.microsoft.com/office/drawing/2014/main" id="{D2C5A7C4-3852-40D5-AF60-19A30970F7CE}"/>
              </a:ext>
            </a:extLst>
          </p:cNvPr>
          <p:cNvSpPr txBox="1">
            <a:spLocks/>
          </p:cNvSpPr>
          <p:nvPr/>
        </p:nvSpPr>
        <p:spPr>
          <a:xfrm>
            <a:off x="660280" y="5917902"/>
            <a:ext cx="1087143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dirty="0">
                <a:solidFill>
                  <a:srgbClr val="30475E"/>
                </a:solidFill>
                <a:latin typeface="Arial" panose="020B0604020202020204" pitchFamily="34" charset="0"/>
                <a:cs typeface="Arial" panose="020B0604020202020204" pitchFamily="34" charset="0"/>
              </a:rPr>
              <a:t>[1]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B5BF86FA-A260-445E-9280-F5ECCE917FE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004187" y="2564085"/>
            <a:ext cx="5527531" cy="2737444"/>
          </a:xfrm>
          <a:prstGeom prst="rect">
            <a:avLst/>
          </a:prstGeom>
        </p:spPr>
      </p:pic>
      <p:sp>
        <p:nvSpPr>
          <p:cNvPr id="13" name="RectanglePageNum">
            <a:extLst>
              <a:ext uri="{FF2B5EF4-FFF2-40B4-BE49-F238E27FC236}">
                <a16:creationId xmlns:a16="http://schemas.microsoft.com/office/drawing/2014/main" id="{76084C84-95F1-4C3A-AB4F-D1D85143FD73}"/>
              </a:ext>
            </a:extLst>
          </p:cNvPr>
          <p:cNvSpPr/>
          <p:nvPr/>
        </p:nvSpPr>
        <p:spPr>
          <a:xfrm>
            <a:off x="0" y="6819900"/>
            <a:ext cx="7389091"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038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42</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9AE3CAD-8AAC-4DFD-8F52-5ABDCBBADBFD}"/>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16" name="文本框 15">
            <a:extLst>
              <a:ext uri="{FF2B5EF4-FFF2-40B4-BE49-F238E27FC236}">
                <a16:creationId xmlns:a16="http://schemas.microsoft.com/office/drawing/2014/main" id="{3137EC5A-401D-4F9A-8162-14B1B69D21E1}"/>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19" name="图片 18">
            <a:extLst>
              <a:ext uri="{FF2B5EF4-FFF2-40B4-BE49-F238E27FC236}">
                <a16:creationId xmlns:a16="http://schemas.microsoft.com/office/drawing/2014/main" id="{7A8BBDE4-1D96-4D28-9D5F-2264240A3546}"/>
              </a:ext>
            </a:extLst>
          </p:cNvPr>
          <p:cNvPicPr>
            <a:picLocks noChangeAspect="1"/>
          </p:cNvPicPr>
          <p:nvPr/>
        </p:nvPicPr>
        <p:blipFill rotWithShape="1">
          <a:blip r:embed="rId3"/>
          <a:srcRect l="952" t="20020" r="64409" b="75219"/>
          <a:stretch/>
        </p:blipFill>
        <p:spPr>
          <a:xfrm>
            <a:off x="79640" y="1443217"/>
            <a:ext cx="12018743" cy="179558"/>
          </a:xfrm>
          <a:custGeom>
            <a:avLst/>
            <a:gdLst>
              <a:gd name="connsiteX0" fmla="*/ 0 w 12018802"/>
              <a:gd name="connsiteY0" fmla="*/ 0 h 179548"/>
              <a:gd name="connsiteX1" fmla="*/ 12018802 w 12018802"/>
              <a:gd name="connsiteY1" fmla="*/ 0 h 179548"/>
              <a:gd name="connsiteX2" fmla="*/ 12018802 w 12018802"/>
              <a:gd name="connsiteY2" fmla="*/ 179548 h 179548"/>
              <a:gd name="connsiteX3" fmla="*/ 0 w 12018802"/>
              <a:gd name="connsiteY3" fmla="*/ 179548 h 179548"/>
            </a:gdLst>
            <a:ahLst/>
            <a:cxnLst>
              <a:cxn ang="0">
                <a:pos x="connsiteX0" y="connsiteY0"/>
              </a:cxn>
              <a:cxn ang="0">
                <a:pos x="connsiteX1" y="connsiteY1"/>
              </a:cxn>
              <a:cxn ang="0">
                <a:pos x="connsiteX2" y="connsiteY2"/>
              </a:cxn>
              <a:cxn ang="0">
                <a:pos x="connsiteX3" y="connsiteY3"/>
              </a:cxn>
            </a:cxnLst>
            <a:rect l="l" t="t" r="r" b="b"/>
            <a:pathLst>
              <a:path w="12018802" h="179548">
                <a:moveTo>
                  <a:pt x="0" y="0"/>
                </a:moveTo>
                <a:lnTo>
                  <a:pt x="12018802" y="0"/>
                </a:lnTo>
                <a:lnTo>
                  <a:pt x="12018802" y="179548"/>
                </a:lnTo>
                <a:lnTo>
                  <a:pt x="0" y="179548"/>
                </a:lnTo>
                <a:close/>
              </a:path>
            </a:pathLst>
          </a:custGeom>
        </p:spPr>
      </p:pic>
      <p:sp>
        <p:nvSpPr>
          <p:cNvPr id="2" name="矩形: 圆角 1">
            <a:extLst>
              <a:ext uri="{FF2B5EF4-FFF2-40B4-BE49-F238E27FC236}">
                <a16:creationId xmlns:a16="http://schemas.microsoft.com/office/drawing/2014/main" id="{119AE0DE-58C7-4BB6-B97F-539797118668}"/>
              </a:ext>
            </a:extLst>
          </p:cNvPr>
          <p:cNvSpPr/>
          <p:nvPr/>
        </p:nvSpPr>
        <p:spPr>
          <a:xfrm>
            <a:off x="85266" y="1437993"/>
            <a:ext cx="5309222" cy="19000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FD89FA6E-330C-4FB3-B941-91F0D58BF3C2}"/>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26" name="日期占位符 3">
            <a:extLst>
              <a:ext uri="{FF2B5EF4-FFF2-40B4-BE49-F238E27FC236}">
                <a16:creationId xmlns:a16="http://schemas.microsoft.com/office/drawing/2014/main" id="{D2C5A7C4-3852-40D5-AF60-19A30970F7CE}"/>
              </a:ext>
            </a:extLst>
          </p:cNvPr>
          <p:cNvSpPr txBox="1">
            <a:spLocks/>
          </p:cNvSpPr>
          <p:nvPr/>
        </p:nvSpPr>
        <p:spPr>
          <a:xfrm>
            <a:off x="660280" y="5917902"/>
            <a:ext cx="1087143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dirty="0">
                <a:solidFill>
                  <a:srgbClr val="30475E"/>
                </a:solidFill>
                <a:latin typeface="Arial" panose="020B0604020202020204" pitchFamily="34" charset="0"/>
                <a:cs typeface="Arial" panose="020B0604020202020204" pitchFamily="34" charset="0"/>
              </a:rPr>
              <a:t>[1]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F6A60D57-D085-4CF1-98AB-2075ECD0046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32436" y="2367392"/>
            <a:ext cx="6360610" cy="2913316"/>
          </a:xfrm>
          <a:prstGeom prst="rect">
            <a:avLst/>
          </a:prstGeom>
        </p:spPr>
      </p:pic>
      <p:pic>
        <p:nvPicPr>
          <p:cNvPr id="9" name="图片 8">
            <a:extLst>
              <a:ext uri="{FF2B5EF4-FFF2-40B4-BE49-F238E27FC236}">
                <a16:creationId xmlns:a16="http://schemas.microsoft.com/office/drawing/2014/main" id="{093E592B-F393-46EC-8CBC-8E63B6C29C5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25760" y="2041076"/>
            <a:ext cx="4878289" cy="3565948"/>
          </a:xfrm>
          <a:prstGeom prst="rect">
            <a:avLst/>
          </a:prstGeom>
        </p:spPr>
      </p:pic>
      <p:sp>
        <p:nvSpPr>
          <p:cNvPr id="10" name="RectanglePageNum">
            <a:extLst>
              <a:ext uri="{FF2B5EF4-FFF2-40B4-BE49-F238E27FC236}">
                <a16:creationId xmlns:a16="http://schemas.microsoft.com/office/drawing/2014/main" id="{3E40FA33-BC64-4E44-9135-737201227B9C}"/>
              </a:ext>
            </a:extLst>
          </p:cNvPr>
          <p:cNvSpPr/>
          <p:nvPr/>
        </p:nvSpPr>
        <p:spPr>
          <a:xfrm>
            <a:off x="0" y="6819900"/>
            <a:ext cx="7573818"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633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43</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9AE3CAD-8AAC-4DFD-8F52-5ABDCBBADBFD}"/>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sp>
        <p:nvSpPr>
          <p:cNvPr id="16" name="文本框 15">
            <a:extLst>
              <a:ext uri="{FF2B5EF4-FFF2-40B4-BE49-F238E27FC236}">
                <a16:creationId xmlns:a16="http://schemas.microsoft.com/office/drawing/2014/main" id="{3137EC5A-401D-4F9A-8162-14B1B69D21E1}"/>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cxnSp>
        <p:nvCxnSpPr>
          <p:cNvPr id="15" name="直接连接符 14">
            <a:extLst>
              <a:ext uri="{FF2B5EF4-FFF2-40B4-BE49-F238E27FC236}">
                <a16:creationId xmlns:a16="http://schemas.microsoft.com/office/drawing/2014/main" id="{EDBA4999-5683-4287-9A78-F87187E7ABE2}"/>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17" name="日期占位符 3">
            <a:extLst>
              <a:ext uri="{FF2B5EF4-FFF2-40B4-BE49-F238E27FC236}">
                <a16:creationId xmlns:a16="http://schemas.microsoft.com/office/drawing/2014/main" id="{F41E3A87-EC81-4F87-B383-8BE3D69AFDA4}"/>
              </a:ext>
            </a:extLst>
          </p:cNvPr>
          <p:cNvSpPr txBox="1">
            <a:spLocks/>
          </p:cNvSpPr>
          <p:nvPr/>
        </p:nvSpPr>
        <p:spPr>
          <a:xfrm>
            <a:off x="762043" y="5756754"/>
            <a:ext cx="10667911"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i="0" spc="0" dirty="0">
                <a:solidFill>
                  <a:srgbClr val="30475E"/>
                </a:solidFill>
                <a:effectLst/>
                <a:latin typeface="Arial" panose="020B0604020202020204" pitchFamily="34" charset="0"/>
                <a:cs typeface="Arial" panose="020B0604020202020204" pitchFamily="34" charset="0"/>
              </a:rPr>
              <a:t>“</a:t>
            </a:r>
            <a:r>
              <a:rPr lang="en-US" altLang="zh-CN" sz="1600" b="0" i="0" dirty="0">
                <a:solidFill>
                  <a:srgbClr val="30475E"/>
                </a:solidFill>
                <a:effectLst/>
                <a:latin typeface="Arial" panose="020B0604020202020204" pitchFamily="34" charset="0"/>
                <a:cs typeface="Arial" panose="020B0604020202020204" pitchFamily="34" charset="0"/>
              </a:rPr>
              <a:t>Observation of broadband terahertz </a:t>
            </a:r>
            <a:r>
              <a:rPr lang="en-US" altLang="zh-CN" sz="1600" b="0" i="0" dirty="0" err="1">
                <a:solidFill>
                  <a:srgbClr val="30475E"/>
                </a:solidFill>
                <a:effectLst/>
                <a:latin typeface="Arial" panose="020B0604020202020204" pitchFamily="34" charset="0"/>
                <a:cs typeface="Arial" panose="020B0604020202020204" pitchFamily="34" charset="0"/>
              </a:rPr>
              <a:t>wavegeneration</a:t>
            </a:r>
            <a:r>
              <a:rPr lang="en-US" altLang="zh-CN" sz="1600" b="0" i="0" dirty="0">
                <a:solidFill>
                  <a:srgbClr val="30475E"/>
                </a:solidFill>
                <a:effectLst/>
                <a:latin typeface="Arial" panose="020B0604020202020204" pitchFamily="34" charset="0"/>
                <a:cs typeface="Arial" panose="020B0604020202020204" pitchFamily="34" charset="0"/>
              </a:rPr>
              <a:t> from liquid water.”, </a:t>
            </a:r>
            <a:r>
              <a:rPr lang="en-US" altLang="zh-CN" sz="1600" i="1" dirty="0">
                <a:solidFill>
                  <a:srgbClr val="30475E"/>
                </a:solidFill>
                <a:effectLst/>
                <a:latin typeface="Arial" panose="020B0604020202020204" pitchFamily="34" charset="0"/>
                <a:cs typeface="Arial" panose="020B0604020202020204" pitchFamily="34" charset="0"/>
              </a:rPr>
              <a:t>APL</a:t>
            </a:r>
            <a:r>
              <a:rPr lang="en-US" altLang="zh-CN" sz="1600" b="0" i="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pic>
        <p:nvPicPr>
          <p:cNvPr id="23" name="图片 22">
            <a:extLst>
              <a:ext uri="{FF2B5EF4-FFF2-40B4-BE49-F238E27FC236}">
                <a16:creationId xmlns:a16="http://schemas.microsoft.com/office/drawing/2014/main" id="{F7022C74-EE4F-47FE-8921-1FFACED65698}"/>
              </a:ext>
            </a:extLst>
          </p:cNvPr>
          <p:cNvPicPr>
            <a:picLocks noChangeAspect="1"/>
          </p:cNvPicPr>
          <p:nvPr/>
        </p:nvPicPr>
        <p:blipFill rotWithShape="1">
          <a:blip r:embed="rId3"/>
          <a:srcRect l="943" t="34923" r="64370" b="60041"/>
          <a:stretch/>
        </p:blipFill>
        <p:spPr>
          <a:xfrm>
            <a:off x="81726" y="1442755"/>
            <a:ext cx="12035398" cy="189929"/>
          </a:xfrm>
          <a:custGeom>
            <a:avLst/>
            <a:gdLst>
              <a:gd name="connsiteX0" fmla="*/ 0 w 13129532"/>
              <a:gd name="connsiteY0" fmla="*/ 0 h 207168"/>
              <a:gd name="connsiteX1" fmla="*/ 13129532 w 13129532"/>
              <a:gd name="connsiteY1" fmla="*/ 0 h 207168"/>
              <a:gd name="connsiteX2" fmla="*/ 13129532 w 13129532"/>
              <a:gd name="connsiteY2" fmla="*/ 207168 h 207168"/>
              <a:gd name="connsiteX3" fmla="*/ 0 w 13129532"/>
              <a:gd name="connsiteY3" fmla="*/ 207168 h 207168"/>
            </a:gdLst>
            <a:ahLst/>
            <a:cxnLst>
              <a:cxn ang="0">
                <a:pos x="connsiteX0" y="connsiteY0"/>
              </a:cxn>
              <a:cxn ang="0">
                <a:pos x="connsiteX1" y="connsiteY1"/>
              </a:cxn>
              <a:cxn ang="0">
                <a:pos x="connsiteX2" y="connsiteY2"/>
              </a:cxn>
              <a:cxn ang="0">
                <a:pos x="connsiteX3" y="connsiteY3"/>
              </a:cxn>
            </a:cxnLst>
            <a:rect l="l" t="t" r="r" b="b"/>
            <a:pathLst>
              <a:path w="13129532" h="207168">
                <a:moveTo>
                  <a:pt x="0" y="0"/>
                </a:moveTo>
                <a:lnTo>
                  <a:pt x="13129532" y="0"/>
                </a:lnTo>
                <a:lnTo>
                  <a:pt x="13129532" y="207168"/>
                </a:lnTo>
                <a:lnTo>
                  <a:pt x="0" y="207168"/>
                </a:lnTo>
                <a:close/>
              </a:path>
            </a:pathLst>
          </a:custGeom>
        </p:spPr>
      </p:pic>
      <p:sp>
        <p:nvSpPr>
          <p:cNvPr id="2" name="矩形: 圆角 1">
            <a:extLst>
              <a:ext uri="{FF2B5EF4-FFF2-40B4-BE49-F238E27FC236}">
                <a16:creationId xmlns:a16="http://schemas.microsoft.com/office/drawing/2014/main" id="{119AE0DE-58C7-4BB6-B97F-539797118668}"/>
              </a:ext>
            </a:extLst>
          </p:cNvPr>
          <p:cNvSpPr/>
          <p:nvPr/>
        </p:nvSpPr>
        <p:spPr>
          <a:xfrm>
            <a:off x="80503" y="1442756"/>
            <a:ext cx="5309222" cy="19000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ACCC648C-C374-4630-925C-0823484DC634}"/>
              </a:ext>
            </a:extLst>
          </p:cNvPr>
          <p:cNvPicPr>
            <a:picLocks noChangeAspect="1"/>
          </p:cNvPicPr>
          <p:nvPr/>
        </p:nvPicPr>
        <p:blipFill>
          <a:blip r:embed="rId4"/>
          <a:stretch>
            <a:fillRect/>
          </a:stretch>
        </p:blipFill>
        <p:spPr>
          <a:xfrm>
            <a:off x="762043" y="1874635"/>
            <a:ext cx="3748605" cy="3611594"/>
          </a:xfrm>
          <a:prstGeom prst="rect">
            <a:avLst/>
          </a:prstGeom>
        </p:spPr>
      </p:pic>
      <p:pic>
        <p:nvPicPr>
          <p:cNvPr id="9" name="图片 8">
            <a:extLst>
              <a:ext uri="{FF2B5EF4-FFF2-40B4-BE49-F238E27FC236}">
                <a16:creationId xmlns:a16="http://schemas.microsoft.com/office/drawing/2014/main" id="{16DB930F-D280-4ABC-9CE9-D8ACF0C9135F}"/>
              </a:ext>
            </a:extLst>
          </p:cNvPr>
          <p:cNvPicPr>
            <a:picLocks noChangeAspect="1"/>
          </p:cNvPicPr>
          <p:nvPr/>
        </p:nvPicPr>
        <p:blipFill>
          <a:blip r:embed="rId5"/>
          <a:stretch>
            <a:fillRect/>
          </a:stretch>
        </p:blipFill>
        <p:spPr>
          <a:xfrm>
            <a:off x="4794129" y="2069373"/>
            <a:ext cx="7322995" cy="3222118"/>
          </a:xfrm>
          <a:prstGeom prst="rect">
            <a:avLst/>
          </a:prstGeom>
        </p:spPr>
      </p:pic>
      <p:sp>
        <p:nvSpPr>
          <p:cNvPr id="10" name="RectanglePageNum">
            <a:extLst>
              <a:ext uri="{FF2B5EF4-FFF2-40B4-BE49-F238E27FC236}">
                <a16:creationId xmlns:a16="http://schemas.microsoft.com/office/drawing/2014/main" id="{4F5AB123-51D8-4C01-8BFA-293823AF7F31}"/>
              </a:ext>
            </a:extLst>
          </p:cNvPr>
          <p:cNvSpPr/>
          <p:nvPr/>
        </p:nvSpPr>
        <p:spPr>
          <a:xfrm>
            <a:off x="0" y="6819900"/>
            <a:ext cx="7758546"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6091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rotWithShape="1">
          <a:blip r:embed="rId3"/>
          <a:srcRect r="92548" b="39852"/>
          <a:stretch/>
        </p:blipFill>
        <p:spPr>
          <a:xfrm>
            <a:off x="508230" y="1068653"/>
            <a:ext cx="282076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44</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C366464-9223-490B-8080-A6EB7A6EFF28}"/>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198597" y="2115293"/>
            <a:ext cx="3993403" cy="2752448"/>
          </a:xfrm>
          <a:prstGeom prst="rect">
            <a:avLst/>
          </a:prstGeom>
        </p:spPr>
      </p:pic>
      <p:pic>
        <p:nvPicPr>
          <p:cNvPr id="9" name="图片 8">
            <a:extLst>
              <a:ext uri="{FF2B5EF4-FFF2-40B4-BE49-F238E27FC236}">
                <a16:creationId xmlns:a16="http://schemas.microsoft.com/office/drawing/2014/main" id="{063F8587-492C-465D-B545-2D4E684B01F9}"/>
              </a:ext>
            </a:extLst>
          </p:cNvPr>
          <p:cNvPicPr>
            <a:picLocks noChangeAspect="1"/>
          </p:cNvPicPr>
          <p:nvPr/>
        </p:nvPicPr>
        <p:blipFill>
          <a:blip r:embed="rId5"/>
          <a:stretch>
            <a:fillRect/>
          </a:stretch>
        </p:blipFill>
        <p:spPr>
          <a:xfrm>
            <a:off x="3509981" y="916224"/>
            <a:ext cx="4495800" cy="4713225"/>
          </a:xfrm>
          <a:prstGeom prst="rect">
            <a:avLst/>
          </a:prstGeom>
        </p:spPr>
      </p:pic>
      <p:sp>
        <p:nvSpPr>
          <p:cNvPr id="15" name="矩形: 圆角 14">
            <a:extLst>
              <a:ext uri="{FF2B5EF4-FFF2-40B4-BE49-F238E27FC236}">
                <a16:creationId xmlns:a16="http://schemas.microsoft.com/office/drawing/2014/main" id="{E7611D2D-D283-41F1-AC9C-6D3592555626}"/>
              </a:ext>
            </a:extLst>
          </p:cNvPr>
          <p:cNvSpPr/>
          <p:nvPr/>
        </p:nvSpPr>
        <p:spPr>
          <a:xfrm>
            <a:off x="872359" y="1485514"/>
            <a:ext cx="2456631"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FD46BBA8-41B8-4174-B84C-CF2B0A2863D0}"/>
              </a:ext>
            </a:extLst>
          </p:cNvPr>
          <p:cNvSpPr/>
          <p:nvPr/>
        </p:nvSpPr>
        <p:spPr>
          <a:xfrm>
            <a:off x="10797179" y="2869565"/>
            <a:ext cx="1283696" cy="165100"/>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DBA531EC-5703-4912-93BF-9BD93703E0C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08449" y="5531377"/>
            <a:ext cx="3498864" cy="345381"/>
          </a:xfrm>
          <a:prstGeom prst="rect">
            <a:avLst/>
          </a:prstGeom>
        </p:spPr>
      </p:pic>
      <p:sp>
        <p:nvSpPr>
          <p:cNvPr id="2" name="RectanglePageNum">
            <a:extLst>
              <a:ext uri="{FF2B5EF4-FFF2-40B4-BE49-F238E27FC236}">
                <a16:creationId xmlns:a16="http://schemas.microsoft.com/office/drawing/2014/main" id="{CD5DBDE6-63F7-40A0-844E-7C2B9546497B}"/>
              </a:ext>
            </a:extLst>
          </p:cNvPr>
          <p:cNvSpPr/>
          <p:nvPr/>
        </p:nvSpPr>
        <p:spPr>
          <a:xfrm>
            <a:off x="0" y="6819900"/>
            <a:ext cx="7943273"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85361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9B072FE-4505-4F3B-8AF4-F1D7C34DCA72}"/>
              </a:ext>
            </a:extLst>
          </p:cNvPr>
          <p:cNvPicPr>
            <a:picLocks noChangeAspect="1"/>
          </p:cNvPicPr>
          <p:nvPr/>
        </p:nvPicPr>
        <p:blipFill>
          <a:blip r:embed="rId3"/>
          <a:srcRect r="70475" b="39852"/>
          <a:stretch>
            <a:fillRect/>
          </a:stretch>
        </p:blipFill>
        <p:spPr>
          <a:xfrm>
            <a:off x="508230" y="1068653"/>
            <a:ext cx="11175540" cy="2474648"/>
          </a:xfrm>
          <a:custGeom>
            <a:avLst/>
            <a:gdLst>
              <a:gd name="connsiteX0" fmla="*/ 0 w 11175540"/>
              <a:gd name="connsiteY0" fmla="*/ 0 h 2474648"/>
              <a:gd name="connsiteX1" fmla="*/ 11175540 w 11175540"/>
              <a:gd name="connsiteY1" fmla="*/ 0 h 2474648"/>
              <a:gd name="connsiteX2" fmla="*/ 11175540 w 11175540"/>
              <a:gd name="connsiteY2" fmla="*/ 2474648 h 2474648"/>
              <a:gd name="connsiteX3" fmla="*/ 0 w 11175540"/>
              <a:gd name="connsiteY3" fmla="*/ 2474648 h 2474648"/>
            </a:gdLst>
            <a:ahLst/>
            <a:cxnLst>
              <a:cxn ang="0">
                <a:pos x="connsiteX0" y="connsiteY0"/>
              </a:cxn>
              <a:cxn ang="0">
                <a:pos x="connsiteX1" y="connsiteY1"/>
              </a:cxn>
              <a:cxn ang="0">
                <a:pos x="connsiteX2" y="connsiteY2"/>
              </a:cxn>
              <a:cxn ang="0">
                <a:pos x="connsiteX3" y="connsiteY3"/>
              </a:cxn>
            </a:cxnLst>
            <a:rect l="l" t="t" r="r" b="b"/>
            <a:pathLst>
              <a:path w="11175540" h="2474648">
                <a:moveTo>
                  <a:pt x="0" y="0"/>
                </a:moveTo>
                <a:lnTo>
                  <a:pt x="11175540" y="0"/>
                </a:lnTo>
                <a:lnTo>
                  <a:pt x="11175540" y="2474648"/>
                </a:lnTo>
                <a:lnTo>
                  <a:pt x="0" y="2474648"/>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45</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426EA15B-D32F-48BF-8E82-4FCF43BD92A6}"/>
              </a:ext>
            </a:extLst>
          </p:cNvPr>
          <p:cNvPicPr>
            <a:picLocks noChangeAspect="1"/>
          </p:cNvPicPr>
          <p:nvPr/>
        </p:nvPicPr>
        <p:blipFill rotWithShape="1">
          <a:blip r:embed="rId3"/>
          <a:srcRect t="10001" r="92546" b="40249"/>
          <a:stretch/>
        </p:blipFill>
        <p:spPr>
          <a:xfrm>
            <a:off x="507671" y="1482160"/>
            <a:ext cx="2821319" cy="2046852"/>
          </a:xfrm>
          <a:custGeom>
            <a:avLst/>
            <a:gdLst>
              <a:gd name="connsiteX0" fmla="*/ 0 w 2821319"/>
              <a:gd name="connsiteY0" fmla="*/ 0 h 2066888"/>
              <a:gd name="connsiteX1" fmla="*/ 2821319 w 2821319"/>
              <a:gd name="connsiteY1" fmla="*/ 0 h 2066888"/>
              <a:gd name="connsiteX2" fmla="*/ 2821319 w 2821319"/>
              <a:gd name="connsiteY2" fmla="*/ 2066888 h 2066888"/>
              <a:gd name="connsiteX3" fmla="*/ 0 w 2821319"/>
              <a:gd name="connsiteY3" fmla="*/ 2066888 h 2066888"/>
            </a:gdLst>
            <a:ahLst/>
            <a:cxnLst>
              <a:cxn ang="0">
                <a:pos x="connsiteX0" y="connsiteY0"/>
              </a:cxn>
              <a:cxn ang="0">
                <a:pos x="connsiteX1" y="connsiteY1"/>
              </a:cxn>
              <a:cxn ang="0">
                <a:pos x="connsiteX2" y="connsiteY2"/>
              </a:cxn>
              <a:cxn ang="0">
                <a:pos x="connsiteX3" y="connsiteY3"/>
              </a:cxn>
            </a:cxnLst>
            <a:rect l="l" t="t" r="r" b="b"/>
            <a:pathLst>
              <a:path w="2821319" h="2066888">
                <a:moveTo>
                  <a:pt x="0" y="0"/>
                </a:moveTo>
                <a:lnTo>
                  <a:pt x="2821319" y="0"/>
                </a:lnTo>
                <a:lnTo>
                  <a:pt x="2821319" y="2066888"/>
                </a:lnTo>
                <a:lnTo>
                  <a:pt x="0" y="2066888"/>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920904"/>
            <a:ext cx="1125378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17" name="矩形: 圆角 16">
            <a:extLst>
              <a:ext uri="{FF2B5EF4-FFF2-40B4-BE49-F238E27FC236}">
                <a16:creationId xmlns:a16="http://schemas.microsoft.com/office/drawing/2014/main" id="{32E788E1-1F7E-4248-B6CB-A1AE736A7088}"/>
              </a:ext>
            </a:extLst>
          </p:cNvPr>
          <p:cNvSpPr/>
          <p:nvPr/>
        </p:nvSpPr>
        <p:spPr>
          <a:xfrm>
            <a:off x="872359" y="1481446"/>
            <a:ext cx="1081141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PageNum">
            <a:extLst>
              <a:ext uri="{FF2B5EF4-FFF2-40B4-BE49-F238E27FC236}">
                <a16:creationId xmlns:a16="http://schemas.microsoft.com/office/drawing/2014/main" id="{873D6C50-DF18-438D-B8E7-1775EADE5166}"/>
              </a:ext>
            </a:extLst>
          </p:cNvPr>
          <p:cNvSpPr/>
          <p:nvPr/>
        </p:nvSpPr>
        <p:spPr>
          <a:xfrm>
            <a:off x="0" y="6819900"/>
            <a:ext cx="8128000"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73575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46</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产生与调控</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13" name="日期占位符 3">
            <a:extLst>
              <a:ext uri="{FF2B5EF4-FFF2-40B4-BE49-F238E27FC236}">
                <a16:creationId xmlns:a16="http://schemas.microsoft.com/office/drawing/2014/main" id="{9F7CADE5-6DDD-4115-BDAC-CD2F4C01B698}"/>
              </a:ext>
            </a:extLst>
          </p:cNvPr>
          <p:cNvSpPr txBox="1">
            <a:spLocks/>
          </p:cNvSpPr>
          <p:nvPr/>
        </p:nvSpPr>
        <p:spPr>
          <a:xfrm>
            <a:off x="76289" y="5658969"/>
            <a:ext cx="12040835"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i="0" spc="0" dirty="0">
                <a:solidFill>
                  <a:srgbClr val="30475E"/>
                </a:solidFill>
                <a:effectLst/>
                <a:latin typeface="Arial" panose="020B0604020202020204" pitchFamily="34" charset="0"/>
                <a:cs typeface="Arial" panose="020B0604020202020204" pitchFamily="34" charset="0"/>
              </a:rPr>
              <a:t>“Helicity–dependent THz emission induced by ultrafast spin photocurrent in nodal‐line semimetal candidate Mg</a:t>
            </a:r>
            <a:r>
              <a:rPr lang="en-US" altLang="zh-CN" sz="1600" b="0" i="0" spc="0" baseline="-25000" dirty="0">
                <a:solidFill>
                  <a:srgbClr val="30475E"/>
                </a:solidFill>
                <a:effectLst/>
                <a:latin typeface="Arial" panose="020B0604020202020204" pitchFamily="34" charset="0"/>
                <a:cs typeface="Arial" panose="020B0604020202020204" pitchFamily="34" charset="0"/>
              </a:rPr>
              <a:t>3</a:t>
            </a:r>
            <a:r>
              <a:rPr lang="en-US" altLang="zh-CN" sz="1600" b="0" i="0" spc="0" dirty="0">
                <a:solidFill>
                  <a:srgbClr val="30475E"/>
                </a:solidFill>
                <a:effectLst/>
                <a:latin typeface="Arial" panose="020B0604020202020204" pitchFamily="34" charset="0"/>
                <a:cs typeface="Arial" panose="020B0604020202020204" pitchFamily="34" charset="0"/>
              </a:rPr>
              <a:t>Bi</a:t>
            </a:r>
            <a:r>
              <a:rPr lang="en-US" altLang="zh-CN" sz="1600" b="0" i="0" spc="0" baseline="-25000" dirty="0">
                <a:solidFill>
                  <a:srgbClr val="30475E"/>
                </a:solidFill>
                <a:effectLst/>
                <a:latin typeface="Arial" panose="020B0604020202020204" pitchFamily="34" charset="0"/>
                <a:cs typeface="Arial" panose="020B0604020202020204" pitchFamily="34" charset="0"/>
              </a:rPr>
              <a:t>2</a:t>
            </a:r>
            <a:r>
              <a:rPr lang="en-US" altLang="zh-CN" sz="1600" b="0" i="0" spc="0" dirty="0">
                <a:solidFill>
                  <a:srgbClr val="30475E"/>
                </a:solidFill>
                <a:effectLst/>
                <a:latin typeface="Arial" panose="020B0604020202020204" pitchFamily="34" charset="0"/>
                <a:cs typeface="Arial" panose="020B0604020202020204" pitchFamily="34" charset="0"/>
              </a:rPr>
              <a:t>” </a:t>
            </a:r>
            <a:r>
              <a:rPr lang="en-US" altLang="zh-CN" sz="1600" i="1" spc="0" dirty="0">
                <a:solidFill>
                  <a:srgbClr val="30475E"/>
                </a:solidFill>
                <a:effectLst/>
                <a:latin typeface="Arial" panose="020B0604020202020204" pitchFamily="34" charset="0"/>
                <a:cs typeface="Arial" panose="020B0604020202020204" pitchFamily="34" charset="0"/>
              </a:rPr>
              <a:t>O-E A</a:t>
            </a:r>
            <a:r>
              <a:rPr lang="zh-CN" altLang="en-US"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2020</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spc="0" dirty="0">
              <a:solidFill>
                <a:srgbClr val="30475E"/>
              </a:solidFill>
              <a:effectLst/>
              <a:latin typeface="Arial" panose="020B0604020202020204" pitchFamily="34" charset="0"/>
              <a:cs typeface="Arial" panose="020B0604020202020204" pitchFamily="34" charset="0"/>
            </a:endParaRPr>
          </a:p>
          <a:p>
            <a:pPr>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[2] “Generation and manipulation of chiral terahertz waves emitted from the three-dimensional topological insulator Bi</a:t>
            </a:r>
            <a:r>
              <a:rPr lang="en-US" altLang="zh-CN" sz="1600" b="0" spc="0" baseline="-25000" dirty="0">
                <a:solidFill>
                  <a:srgbClr val="30475E"/>
                </a:solidFill>
                <a:effectLst/>
                <a:latin typeface="Arial" panose="020B0604020202020204" pitchFamily="34" charset="0"/>
                <a:cs typeface="Arial" panose="020B0604020202020204" pitchFamily="34" charset="0"/>
              </a:rPr>
              <a:t>2</a:t>
            </a:r>
            <a:r>
              <a:rPr lang="en-US" altLang="zh-CN" sz="1600" b="0" spc="0" dirty="0">
                <a:solidFill>
                  <a:srgbClr val="30475E"/>
                </a:solidFill>
                <a:effectLst/>
                <a:latin typeface="Arial" panose="020B0604020202020204" pitchFamily="34" charset="0"/>
                <a:cs typeface="Arial" panose="020B0604020202020204" pitchFamily="34" charset="0"/>
              </a:rPr>
              <a:t>Te</a:t>
            </a:r>
            <a:r>
              <a:rPr lang="en-US" altLang="zh-CN" sz="1600" b="0" spc="0" baseline="-25000" dirty="0">
                <a:solidFill>
                  <a:srgbClr val="30475E"/>
                </a:solidFill>
                <a:effectLst/>
                <a:latin typeface="Arial" panose="020B0604020202020204" pitchFamily="34" charset="0"/>
                <a:cs typeface="Arial" panose="020B0604020202020204" pitchFamily="34" charset="0"/>
              </a:rPr>
              <a:t>3</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i="1" spc="0" dirty="0">
                <a:solidFill>
                  <a:srgbClr val="30475E"/>
                </a:solidFill>
                <a:effectLst/>
                <a:latin typeface="Arial" panose="020B0604020202020204" pitchFamily="34" charset="0"/>
                <a:cs typeface="Arial" panose="020B0604020202020204" pitchFamily="34" charset="0"/>
              </a:rPr>
              <a:t>AP</a:t>
            </a:r>
            <a:r>
              <a:rPr lang="en-US" altLang="zh-CN"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2020</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pic>
        <p:nvPicPr>
          <p:cNvPr id="18" name="图片 17">
            <a:extLst>
              <a:ext uri="{FF2B5EF4-FFF2-40B4-BE49-F238E27FC236}">
                <a16:creationId xmlns:a16="http://schemas.microsoft.com/office/drawing/2014/main" id="{D6803903-B536-43C7-840F-7A2A7365DC0D}"/>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0" name="图片 19">
            <a:extLst>
              <a:ext uri="{FF2B5EF4-FFF2-40B4-BE49-F238E27FC236}">
                <a16:creationId xmlns:a16="http://schemas.microsoft.com/office/drawing/2014/main" id="{C2CA62AA-59B8-45B9-BDF6-12390996225E}"/>
              </a:ext>
            </a:extLst>
          </p:cNvPr>
          <p:cNvPicPr>
            <a:picLocks noChangeAspect="1"/>
          </p:cNvPicPr>
          <p:nvPr/>
        </p:nvPicPr>
        <p:blipFill rotWithShape="1">
          <a:blip r:embed="rId3"/>
          <a:srcRect l="965" t="9847" r="64408" b="85115"/>
          <a:stretch/>
        </p:blipFill>
        <p:spPr>
          <a:xfrm>
            <a:off x="89343" y="1435860"/>
            <a:ext cx="12014726" cy="190003"/>
          </a:xfrm>
          <a:custGeom>
            <a:avLst/>
            <a:gdLst>
              <a:gd name="connsiteX0" fmla="*/ 0 w 13132825"/>
              <a:gd name="connsiteY0" fmla="*/ 0 h 212533"/>
              <a:gd name="connsiteX1" fmla="*/ 13132825 w 13132825"/>
              <a:gd name="connsiteY1" fmla="*/ 0 h 212533"/>
              <a:gd name="connsiteX2" fmla="*/ 13132825 w 13132825"/>
              <a:gd name="connsiteY2" fmla="*/ 212533 h 212533"/>
              <a:gd name="connsiteX3" fmla="*/ 0 w 13132825"/>
              <a:gd name="connsiteY3" fmla="*/ 212533 h 212533"/>
            </a:gdLst>
            <a:ahLst/>
            <a:cxnLst>
              <a:cxn ang="0">
                <a:pos x="connsiteX0" y="connsiteY0"/>
              </a:cxn>
              <a:cxn ang="0">
                <a:pos x="connsiteX1" y="connsiteY1"/>
              </a:cxn>
              <a:cxn ang="0">
                <a:pos x="connsiteX2" y="connsiteY2"/>
              </a:cxn>
              <a:cxn ang="0">
                <a:pos x="connsiteX3" y="connsiteY3"/>
              </a:cxn>
            </a:cxnLst>
            <a:rect l="l" t="t" r="r" b="b"/>
            <a:pathLst>
              <a:path w="13132825" h="212533">
                <a:moveTo>
                  <a:pt x="0" y="0"/>
                </a:moveTo>
                <a:lnTo>
                  <a:pt x="13132825" y="0"/>
                </a:lnTo>
                <a:lnTo>
                  <a:pt x="13132825" y="212533"/>
                </a:lnTo>
                <a:lnTo>
                  <a:pt x="0" y="212533"/>
                </a:lnTo>
                <a:close/>
              </a:path>
            </a:pathLst>
          </a:custGeom>
        </p:spPr>
      </p:pic>
      <p:sp>
        <p:nvSpPr>
          <p:cNvPr id="17" name="矩形: 圆角 16">
            <a:extLst>
              <a:ext uri="{FF2B5EF4-FFF2-40B4-BE49-F238E27FC236}">
                <a16:creationId xmlns:a16="http://schemas.microsoft.com/office/drawing/2014/main" id="{02146D1B-BA22-46FF-803E-5DD904882A94}"/>
              </a:ext>
            </a:extLst>
          </p:cNvPr>
          <p:cNvSpPr/>
          <p:nvPr/>
        </p:nvSpPr>
        <p:spPr>
          <a:xfrm>
            <a:off x="76289" y="1435857"/>
            <a:ext cx="5318200" cy="190004"/>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A46B856-0CA2-4916-9EA2-E6112422A21A}"/>
              </a:ext>
            </a:extLst>
          </p:cNvPr>
          <p:cNvCxnSpPr>
            <a:cxnSpLocks/>
          </p:cNvCxnSpPr>
          <p:nvPr/>
        </p:nvCxnSpPr>
        <p:spPr>
          <a:xfrm>
            <a:off x="0" y="5549312"/>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pic>
        <p:nvPicPr>
          <p:cNvPr id="9" name="图片 8" descr="图示, 示意图&#10;&#10;描述已自动生成">
            <a:extLst>
              <a:ext uri="{FF2B5EF4-FFF2-40B4-BE49-F238E27FC236}">
                <a16:creationId xmlns:a16="http://schemas.microsoft.com/office/drawing/2014/main" id="{65363485-A759-4999-82F3-D0C45D97B7AD}"/>
              </a:ext>
            </a:extLst>
          </p:cNvPr>
          <p:cNvPicPr>
            <a:picLocks noChangeAspect="1"/>
          </p:cNvPicPr>
          <p:nvPr/>
        </p:nvPicPr>
        <p:blipFill>
          <a:blip r:embed="rId4"/>
          <a:stretch>
            <a:fillRect/>
          </a:stretch>
        </p:blipFill>
        <p:spPr>
          <a:xfrm>
            <a:off x="6797511" y="1676096"/>
            <a:ext cx="3358968" cy="2397931"/>
          </a:xfrm>
          <a:prstGeom prst="rect">
            <a:avLst/>
          </a:prstGeom>
        </p:spPr>
      </p:pic>
      <p:pic>
        <p:nvPicPr>
          <p:cNvPr id="22" name="图片 21" descr="图表&#10;&#10;描述已自动生成">
            <a:extLst>
              <a:ext uri="{FF2B5EF4-FFF2-40B4-BE49-F238E27FC236}">
                <a16:creationId xmlns:a16="http://schemas.microsoft.com/office/drawing/2014/main" id="{2847899C-140C-495B-83C5-0B8CEADBD5E8}"/>
              </a:ext>
            </a:extLst>
          </p:cNvPr>
          <p:cNvPicPr>
            <a:picLocks noChangeAspect="1"/>
          </p:cNvPicPr>
          <p:nvPr/>
        </p:nvPicPr>
        <p:blipFill>
          <a:blip r:embed="rId5"/>
          <a:stretch>
            <a:fillRect/>
          </a:stretch>
        </p:blipFill>
        <p:spPr>
          <a:xfrm>
            <a:off x="6508404" y="4064065"/>
            <a:ext cx="3851438" cy="1337304"/>
          </a:xfrm>
          <a:prstGeom prst="rect">
            <a:avLst/>
          </a:prstGeom>
        </p:spPr>
      </p:pic>
      <p:pic>
        <p:nvPicPr>
          <p:cNvPr id="24" name="图片 23" descr="图示&#10;&#10;描述已自动生成">
            <a:extLst>
              <a:ext uri="{FF2B5EF4-FFF2-40B4-BE49-F238E27FC236}">
                <a16:creationId xmlns:a16="http://schemas.microsoft.com/office/drawing/2014/main" id="{CA943AB6-6B30-4EBB-9D41-E4D3AB6FC4F5}"/>
              </a:ext>
            </a:extLst>
          </p:cNvPr>
          <p:cNvPicPr>
            <a:picLocks noChangeAspect="1"/>
          </p:cNvPicPr>
          <p:nvPr/>
        </p:nvPicPr>
        <p:blipFill>
          <a:blip r:embed="rId6"/>
          <a:stretch>
            <a:fillRect/>
          </a:stretch>
        </p:blipFill>
        <p:spPr>
          <a:xfrm>
            <a:off x="1288604" y="1735523"/>
            <a:ext cx="4105884" cy="3725269"/>
          </a:xfrm>
          <a:prstGeom prst="rect">
            <a:avLst/>
          </a:prstGeom>
        </p:spPr>
      </p:pic>
      <p:sp>
        <p:nvSpPr>
          <p:cNvPr id="2" name="RectanglePageNum">
            <a:extLst>
              <a:ext uri="{FF2B5EF4-FFF2-40B4-BE49-F238E27FC236}">
                <a16:creationId xmlns:a16="http://schemas.microsoft.com/office/drawing/2014/main" id="{BE4A2690-B3A5-4711-9B97-B35F768EE8D5}"/>
              </a:ext>
            </a:extLst>
          </p:cNvPr>
          <p:cNvSpPr/>
          <p:nvPr/>
        </p:nvSpPr>
        <p:spPr>
          <a:xfrm>
            <a:off x="0" y="6819900"/>
            <a:ext cx="8312727"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39291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47</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产生与调控</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13" name="日期占位符 3">
            <a:extLst>
              <a:ext uri="{FF2B5EF4-FFF2-40B4-BE49-F238E27FC236}">
                <a16:creationId xmlns:a16="http://schemas.microsoft.com/office/drawing/2014/main" id="{9F7CADE5-6DDD-4115-BDAC-CD2F4C01B698}"/>
              </a:ext>
            </a:extLst>
          </p:cNvPr>
          <p:cNvSpPr txBox="1">
            <a:spLocks/>
          </p:cNvSpPr>
          <p:nvPr/>
        </p:nvSpPr>
        <p:spPr>
          <a:xfrm>
            <a:off x="762043" y="5756754"/>
            <a:ext cx="10667911"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i="0" spc="0" dirty="0">
                <a:solidFill>
                  <a:srgbClr val="30475E"/>
                </a:solidFill>
                <a:effectLst/>
                <a:latin typeface="Arial" panose="020B0604020202020204" pitchFamily="34" charset="0"/>
                <a:cs typeface="Arial" panose="020B0604020202020204" pitchFamily="34" charset="0"/>
              </a:rPr>
              <a:t>“</a:t>
            </a:r>
            <a:r>
              <a:rPr lang="en-US" altLang="zh-CN" sz="1600" b="0" i="0" dirty="0">
                <a:solidFill>
                  <a:srgbClr val="30475E"/>
                </a:solidFill>
                <a:effectLst/>
                <a:latin typeface="Arial" panose="020B0604020202020204" pitchFamily="34" charset="0"/>
                <a:cs typeface="Arial" panose="020B0604020202020204" pitchFamily="34" charset="0"/>
              </a:rPr>
              <a:t>Functional THz Emitters based on </a:t>
            </a:r>
            <a:r>
              <a:rPr lang="en-US" altLang="zh-CN" sz="1600" b="0" i="0" dirty="0" err="1">
                <a:solidFill>
                  <a:srgbClr val="30475E"/>
                </a:solidFill>
                <a:effectLst/>
                <a:latin typeface="Arial" panose="020B0604020202020204" pitchFamily="34" charset="0"/>
                <a:cs typeface="Arial" panose="020B0604020202020204" pitchFamily="34" charset="0"/>
              </a:rPr>
              <a:t>Pancharatnam</a:t>
            </a:r>
            <a:r>
              <a:rPr lang="en-US" altLang="zh-CN" sz="1600" b="0" i="0" dirty="0">
                <a:solidFill>
                  <a:srgbClr val="30475E"/>
                </a:solidFill>
                <a:effectLst/>
                <a:latin typeface="Arial" panose="020B0604020202020204" pitchFamily="34" charset="0"/>
                <a:cs typeface="Arial" panose="020B0604020202020204" pitchFamily="34" charset="0"/>
              </a:rPr>
              <a:t>-Berry Phase Nonlinear </a:t>
            </a:r>
            <a:r>
              <a:rPr lang="en-US" altLang="zh-CN" sz="1600" b="0" i="0" dirty="0" err="1">
                <a:solidFill>
                  <a:srgbClr val="30475E"/>
                </a:solidFill>
                <a:effectLst/>
                <a:latin typeface="Arial" panose="020B0604020202020204" pitchFamily="34" charset="0"/>
                <a:cs typeface="Arial" panose="020B0604020202020204" pitchFamily="34" charset="0"/>
              </a:rPr>
              <a:t>Metasurfaces</a:t>
            </a:r>
            <a:r>
              <a:rPr lang="en-US" altLang="zh-CN" sz="1600" b="0" i="0" dirty="0">
                <a:solidFill>
                  <a:srgbClr val="30475E"/>
                </a:solidFill>
                <a:effectLst/>
                <a:latin typeface="Arial" panose="020B0604020202020204" pitchFamily="34" charset="0"/>
                <a:cs typeface="Arial" panose="020B0604020202020204" pitchFamily="34" charset="0"/>
              </a:rPr>
              <a:t>.”, </a:t>
            </a:r>
            <a:r>
              <a:rPr lang="en-US" altLang="zh-CN" sz="1600" i="1" dirty="0">
                <a:solidFill>
                  <a:srgbClr val="30475E"/>
                </a:solidFill>
                <a:effectLst/>
                <a:latin typeface="Arial" panose="020B0604020202020204" pitchFamily="34" charset="0"/>
                <a:cs typeface="Arial" panose="020B0604020202020204" pitchFamily="34" charset="0"/>
              </a:rPr>
              <a:t>NC</a:t>
            </a:r>
            <a:r>
              <a:rPr lang="en-US" altLang="zh-CN" sz="1600" b="0" i="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2021</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pic>
        <p:nvPicPr>
          <p:cNvPr id="18" name="图片 17">
            <a:extLst>
              <a:ext uri="{FF2B5EF4-FFF2-40B4-BE49-F238E27FC236}">
                <a16:creationId xmlns:a16="http://schemas.microsoft.com/office/drawing/2014/main" id="{D6803903-B536-43C7-840F-7A2A7365DC0D}"/>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0" name="图片 19">
            <a:extLst>
              <a:ext uri="{FF2B5EF4-FFF2-40B4-BE49-F238E27FC236}">
                <a16:creationId xmlns:a16="http://schemas.microsoft.com/office/drawing/2014/main" id="{C2CA62AA-59B8-45B9-BDF6-12390996225E}"/>
              </a:ext>
            </a:extLst>
          </p:cNvPr>
          <p:cNvPicPr>
            <a:picLocks noChangeAspect="1"/>
          </p:cNvPicPr>
          <p:nvPr/>
        </p:nvPicPr>
        <p:blipFill rotWithShape="1">
          <a:blip r:embed="rId3"/>
          <a:srcRect l="965" t="9847" r="64408" b="85115"/>
          <a:stretch/>
        </p:blipFill>
        <p:spPr>
          <a:xfrm>
            <a:off x="89343" y="1435860"/>
            <a:ext cx="12014726" cy="190003"/>
          </a:xfrm>
          <a:custGeom>
            <a:avLst/>
            <a:gdLst>
              <a:gd name="connsiteX0" fmla="*/ 0 w 13132825"/>
              <a:gd name="connsiteY0" fmla="*/ 0 h 212533"/>
              <a:gd name="connsiteX1" fmla="*/ 13132825 w 13132825"/>
              <a:gd name="connsiteY1" fmla="*/ 0 h 212533"/>
              <a:gd name="connsiteX2" fmla="*/ 13132825 w 13132825"/>
              <a:gd name="connsiteY2" fmla="*/ 212533 h 212533"/>
              <a:gd name="connsiteX3" fmla="*/ 0 w 13132825"/>
              <a:gd name="connsiteY3" fmla="*/ 212533 h 212533"/>
            </a:gdLst>
            <a:ahLst/>
            <a:cxnLst>
              <a:cxn ang="0">
                <a:pos x="connsiteX0" y="connsiteY0"/>
              </a:cxn>
              <a:cxn ang="0">
                <a:pos x="connsiteX1" y="connsiteY1"/>
              </a:cxn>
              <a:cxn ang="0">
                <a:pos x="connsiteX2" y="connsiteY2"/>
              </a:cxn>
              <a:cxn ang="0">
                <a:pos x="connsiteX3" y="connsiteY3"/>
              </a:cxn>
            </a:cxnLst>
            <a:rect l="l" t="t" r="r" b="b"/>
            <a:pathLst>
              <a:path w="13132825" h="212533">
                <a:moveTo>
                  <a:pt x="0" y="0"/>
                </a:moveTo>
                <a:lnTo>
                  <a:pt x="13132825" y="0"/>
                </a:lnTo>
                <a:lnTo>
                  <a:pt x="13132825" y="212533"/>
                </a:lnTo>
                <a:lnTo>
                  <a:pt x="0" y="212533"/>
                </a:lnTo>
                <a:close/>
              </a:path>
            </a:pathLst>
          </a:custGeom>
        </p:spPr>
      </p:pic>
      <p:sp>
        <p:nvSpPr>
          <p:cNvPr id="17" name="矩形: 圆角 16">
            <a:extLst>
              <a:ext uri="{FF2B5EF4-FFF2-40B4-BE49-F238E27FC236}">
                <a16:creationId xmlns:a16="http://schemas.microsoft.com/office/drawing/2014/main" id="{02146D1B-BA22-46FF-803E-5DD904882A94}"/>
              </a:ext>
            </a:extLst>
          </p:cNvPr>
          <p:cNvSpPr/>
          <p:nvPr/>
        </p:nvSpPr>
        <p:spPr>
          <a:xfrm>
            <a:off x="76289" y="1435857"/>
            <a:ext cx="5318200" cy="190004"/>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A46B856-0CA2-4916-9EA2-E6112422A21A}"/>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7324F6D-0AA0-4C48-8B48-D68F6CECAC62}"/>
              </a:ext>
            </a:extLst>
          </p:cNvPr>
          <p:cNvPicPr>
            <a:picLocks noChangeAspect="1"/>
          </p:cNvPicPr>
          <p:nvPr/>
        </p:nvPicPr>
        <p:blipFill>
          <a:blip r:embed="rId4"/>
          <a:stretch>
            <a:fillRect/>
          </a:stretch>
        </p:blipFill>
        <p:spPr>
          <a:xfrm>
            <a:off x="491320" y="2269169"/>
            <a:ext cx="4903168" cy="3040338"/>
          </a:xfrm>
          <a:prstGeom prst="rect">
            <a:avLst/>
          </a:prstGeom>
        </p:spPr>
      </p:pic>
      <p:pic>
        <p:nvPicPr>
          <p:cNvPr id="3" name="图片 2">
            <a:extLst>
              <a:ext uri="{FF2B5EF4-FFF2-40B4-BE49-F238E27FC236}">
                <a16:creationId xmlns:a16="http://schemas.microsoft.com/office/drawing/2014/main" id="{CFD50D54-ED48-4142-9CB2-D74616ABD2B2}"/>
              </a:ext>
            </a:extLst>
          </p:cNvPr>
          <p:cNvPicPr>
            <a:picLocks noChangeAspect="1"/>
          </p:cNvPicPr>
          <p:nvPr/>
        </p:nvPicPr>
        <p:blipFill>
          <a:blip r:embed="rId5"/>
          <a:stretch>
            <a:fillRect/>
          </a:stretch>
        </p:blipFill>
        <p:spPr>
          <a:xfrm>
            <a:off x="5782538" y="2160127"/>
            <a:ext cx="6169129" cy="3258422"/>
          </a:xfrm>
          <a:prstGeom prst="rect">
            <a:avLst/>
          </a:prstGeom>
        </p:spPr>
      </p:pic>
      <p:sp>
        <p:nvSpPr>
          <p:cNvPr id="6" name="RectanglePageNum">
            <a:extLst>
              <a:ext uri="{FF2B5EF4-FFF2-40B4-BE49-F238E27FC236}">
                <a16:creationId xmlns:a16="http://schemas.microsoft.com/office/drawing/2014/main" id="{0C5996F3-B24B-4F19-B6E4-B2C5EC7685D7}"/>
              </a:ext>
            </a:extLst>
          </p:cNvPr>
          <p:cNvSpPr/>
          <p:nvPr/>
        </p:nvSpPr>
        <p:spPr>
          <a:xfrm>
            <a:off x="0" y="6819900"/>
            <a:ext cx="8497454"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23018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48</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5" name="图片 14">
            <a:extLst>
              <a:ext uri="{FF2B5EF4-FFF2-40B4-BE49-F238E27FC236}">
                <a16:creationId xmlns:a16="http://schemas.microsoft.com/office/drawing/2014/main" id="{4E00CEC8-06A8-4624-88BD-960CBC3C0890}"/>
              </a:ext>
            </a:extLst>
          </p:cNvPr>
          <p:cNvPicPr>
            <a:picLocks noChangeAspect="1"/>
          </p:cNvPicPr>
          <p:nvPr/>
        </p:nvPicPr>
        <p:blipFill>
          <a:blip r:embed="rId3"/>
          <a:srcRect r="70461" b="245"/>
          <a:stretch>
            <a:fillRect/>
          </a:stretch>
        </p:blipFill>
        <p:spPr>
          <a:xfrm>
            <a:off x="508230" y="1068653"/>
            <a:ext cx="11180862" cy="4104198"/>
          </a:xfrm>
          <a:custGeom>
            <a:avLst/>
            <a:gdLst>
              <a:gd name="connsiteX0" fmla="*/ 0 w 11180862"/>
              <a:gd name="connsiteY0" fmla="*/ 0 h 4104198"/>
              <a:gd name="connsiteX1" fmla="*/ 11180862 w 11180862"/>
              <a:gd name="connsiteY1" fmla="*/ 0 h 4104198"/>
              <a:gd name="connsiteX2" fmla="*/ 11180862 w 11180862"/>
              <a:gd name="connsiteY2" fmla="*/ 4104198 h 4104198"/>
              <a:gd name="connsiteX3" fmla="*/ 0 w 11180862"/>
              <a:gd name="connsiteY3" fmla="*/ 4104198 h 4104198"/>
            </a:gdLst>
            <a:ahLst/>
            <a:cxnLst>
              <a:cxn ang="0">
                <a:pos x="connsiteX0" y="connsiteY0"/>
              </a:cxn>
              <a:cxn ang="0">
                <a:pos x="connsiteX1" y="connsiteY1"/>
              </a:cxn>
              <a:cxn ang="0">
                <a:pos x="connsiteX2" y="connsiteY2"/>
              </a:cxn>
              <a:cxn ang="0">
                <a:pos x="connsiteX3" y="connsiteY3"/>
              </a:cxn>
            </a:cxnLst>
            <a:rect l="l" t="t" r="r" b="b"/>
            <a:pathLst>
              <a:path w="11180862" h="4104198">
                <a:moveTo>
                  <a:pt x="0" y="0"/>
                </a:moveTo>
                <a:lnTo>
                  <a:pt x="11180862" y="0"/>
                </a:lnTo>
                <a:lnTo>
                  <a:pt x="11180862" y="4104198"/>
                </a:lnTo>
                <a:lnTo>
                  <a:pt x="0" y="4104198"/>
                </a:lnTo>
                <a:close/>
              </a:path>
            </a:pathLst>
          </a:custGeom>
        </p:spPr>
      </p:pic>
      <p:pic>
        <p:nvPicPr>
          <p:cNvPr id="16" name="图片 15">
            <a:extLst>
              <a:ext uri="{FF2B5EF4-FFF2-40B4-BE49-F238E27FC236}">
                <a16:creationId xmlns:a16="http://schemas.microsoft.com/office/drawing/2014/main" id="{DF50805B-0566-4CA5-A797-8069810E936C}"/>
              </a:ext>
            </a:extLst>
          </p:cNvPr>
          <p:cNvPicPr>
            <a:picLocks noChangeAspect="1"/>
          </p:cNvPicPr>
          <p:nvPr/>
        </p:nvPicPr>
        <p:blipFill rotWithShape="1">
          <a:blip r:embed="rId3"/>
          <a:srcRect r="92546"/>
          <a:stretch/>
        </p:blipFill>
        <p:spPr>
          <a:xfrm>
            <a:off x="502908"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13" name="日期占位符 3">
            <a:extLst>
              <a:ext uri="{FF2B5EF4-FFF2-40B4-BE49-F238E27FC236}">
                <a16:creationId xmlns:a16="http://schemas.microsoft.com/office/drawing/2014/main" id="{0C6AC58F-942F-4C1F-9B97-F7B76F00DBBF}"/>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17" name="矩形: 圆角 16">
            <a:extLst>
              <a:ext uri="{FF2B5EF4-FFF2-40B4-BE49-F238E27FC236}">
                <a16:creationId xmlns:a16="http://schemas.microsoft.com/office/drawing/2014/main" id="{13654AB5-2BEC-40B1-A96D-442064020DBC}"/>
              </a:ext>
            </a:extLst>
          </p:cNvPr>
          <p:cNvSpPr/>
          <p:nvPr/>
        </p:nvSpPr>
        <p:spPr>
          <a:xfrm>
            <a:off x="872359" y="4365187"/>
            <a:ext cx="1081141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PageNum">
            <a:extLst>
              <a:ext uri="{FF2B5EF4-FFF2-40B4-BE49-F238E27FC236}">
                <a16:creationId xmlns:a16="http://schemas.microsoft.com/office/drawing/2014/main" id="{28D19AE4-C0E8-4F91-9070-7E20166A4D18}"/>
              </a:ext>
            </a:extLst>
          </p:cNvPr>
          <p:cNvSpPr/>
          <p:nvPr/>
        </p:nvSpPr>
        <p:spPr>
          <a:xfrm>
            <a:off x="0" y="6819900"/>
            <a:ext cx="8682182"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5963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49</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0" name="图片 19">
            <a:extLst>
              <a:ext uri="{FF2B5EF4-FFF2-40B4-BE49-F238E27FC236}">
                <a16:creationId xmlns:a16="http://schemas.microsoft.com/office/drawing/2014/main" id="{10C1688D-19B0-4A00-B286-06BDA02CEF7F}"/>
              </a:ext>
            </a:extLst>
          </p:cNvPr>
          <p:cNvPicPr>
            <a:picLocks noChangeAspect="1"/>
          </p:cNvPicPr>
          <p:nvPr/>
        </p:nvPicPr>
        <p:blipFill>
          <a:blip r:embed="rId3"/>
          <a:srcRect r="92529" b="89900"/>
          <a:stretch>
            <a:fillRect/>
          </a:stretch>
        </p:blipFill>
        <p:spPr>
          <a:xfrm>
            <a:off x="508231" y="1068653"/>
            <a:ext cx="2827903" cy="415542"/>
          </a:xfrm>
          <a:custGeom>
            <a:avLst/>
            <a:gdLst>
              <a:gd name="connsiteX0" fmla="*/ 0 w 2827903"/>
              <a:gd name="connsiteY0" fmla="*/ 0 h 415542"/>
              <a:gd name="connsiteX1" fmla="*/ 2827903 w 2827903"/>
              <a:gd name="connsiteY1" fmla="*/ 0 h 415542"/>
              <a:gd name="connsiteX2" fmla="*/ 2827903 w 2827903"/>
              <a:gd name="connsiteY2" fmla="*/ 415542 h 415542"/>
              <a:gd name="connsiteX3" fmla="*/ 0 w 2827903"/>
              <a:gd name="connsiteY3" fmla="*/ 415542 h 415542"/>
            </a:gdLst>
            <a:ahLst/>
            <a:cxnLst>
              <a:cxn ang="0">
                <a:pos x="connsiteX0" y="connsiteY0"/>
              </a:cxn>
              <a:cxn ang="0">
                <a:pos x="connsiteX1" y="connsiteY1"/>
              </a:cxn>
              <a:cxn ang="0">
                <a:pos x="connsiteX2" y="connsiteY2"/>
              </a:cxn>
              <a:cxn ang="0">
                <a:pos x="connsiteX3" y="connsiteY3"/>
              </a:cxn>
            </a:cxnLst>
            <a:rect l="l" t="t" r="r" b="b"/>
            <a:pathLst>
              <a:path w="2827903" h="415542">
                <a:moveTo>
                  <a:pt x="0" y="0"/>
                </a:moveTo>
                <a:lnTo>
                  <a:pt x="2827903" y="0"/>
                </a:lnTo>
                <a:lnTo>
                  <a:pt x="2827903" y="415542"/>
                </a:lnTo>
                <a:lnTo>
                  <a:pt x="0" y="415542"/>
                </a:lnTo>
                <a:close/>
              </a:path>
            </a:pathLst>
          </a:custGeom>
        </p:spPr>
      </p:pic>
      <p:pic>
        <p:nvPicPr>
          <p:cNvPr id="18" name="图片 17">
            <a:extLst>
              <a:ext uri="{FF2B5EF4-FFF2-40B4-BE49-F238E27FC236}">
                <a16:creationId xmlns:a16="http://schemas.microsoft.com/office/drawing/2014/main" id="{266510E5-FA05-485E-B6F4-E22B6A6FA18D}"/>
              </a:ext>
            </a:extLst>
          </p:cNvPr>
          <p:cNvPicPr>
            <a:picLocks noChangeAspect="1"/>
          </p:cNvPicPr>
          <p:nvPr/>
        </p:nvPicPr>
        <p:blipFill rotWithShape="1">
          <a:blip r:embed="rId3"/>
          <a:srcRect t="59775" r="92546"/>
          <a:stretch/>
        </p:blipFill>
        <p:spPr>
          <a:xfrm>
            <a:off x="507670" y="1470818"/>
            <a:ext cx="2821319" cy="1654952"/>
          </a:xfrm>
          <a:custGeom>
            <a:avLst/>
            <a:gdLst>
              <a:gd name="connsiteX0" fmla="*/ 0 w 2821319"/>
              <a:gd name="connsiteY0" fmla="*/ 0 h 1654952"/>
              <a:gd name="connsiteX1" fmla="*/ 2821319 w 2821319"/>
              <a:gd name="connsiteY1" fmla="*/ 0 h 1654952"/>
              <a:gd name="connsiteX2" fmla="*/ 2821319 w 2821319"/>
              <a:gd name="connsiteY2" fmla="*/ 1654952 h 1654952"/>
              <a:gd name="connsiteX3" fmla="*/ 0 w 2821319"/>
              <a:gd name="connsiteY3" fmla="*/ 1654952 h 1654952"/>
            </a:gdLst>
            <a:ahLst/>
            <a:cxnLst>
              <a:cxn ang="0">
                <a:pos x="connsiteX0" y="connsiteY0"/>
              </a:cxn>
              <a:cxn ang="0">
                <a:pos x="connsiteX1" y="connsiteY1"/>
              </a:cxn>
              <a:cxn ang="0">
                <a:pos x="connsiteX2" y="connsiteY2"/>
              </a:cxn>
              <a:cxn ang="0">
                <a:pos x="connsiteX3" y="connsiteY3"/>
              </a:cxn>
            </a:cxnLst>
            <a:rect l="l" t="t" r="r" b="b"/>
            <a:pathLst>
              <a:path w="2821319" h="1654952">
                <a:moveTo>
                  <a:pt x="0" y="0"/>
                </a:moveTo>
                <a:lnTo>
                  <a:pt x="2821319" y="0"/>
                </a:lnTo>
                <a:lnTo>
                  <a:pt x="2821319" y="1654952"/>
                </a:lnTo>
                <a:lnTo>
                  <a:pt x="0" y="1654952"/>
                </a:lnTo>
                <a:close/>
              </a:path>
            </a:pathLst>
          </a:custGeom>
        </p:spPr>
      </p:pic>
      <p:sp>
        <p:nvSpPr>
          <p:cNvPr id="17" name="矩形: 圆角 16">
            <a:extLst>
              <a:ext uri="{FF2B5EF4-FFF2-40B4-BE49-F238E27FC236}">
                <a16:creationId xmlns:a16="http://schemas.microsoft.com/office/drawing/2014/main" id="{13654AB5-2BEC-40B1-A96D-442064020DBC}"/>
              </a:ext>
            </a:extLst>
          </p:cNvPr>
          <p:cNvSpPr/>
          <p:nvPr/>
        </p:nvSpPr>
        <p:spPr>
          <a:xfrm>
            <a:off x="872360" y="2306474"/>
            <a:ext cx="2456630"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BFFFB57-A1E1-449D-BDB3-58AEF47E84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91130" y="1407784"/>
            <a:ext cx="6006715" cy="3554995"/>
          </a:xfrm>
          <a:prstGeom prst="rect">
            <a:avLst/>
          </a:prstGeom>
        </p:spPr>
      </p:pic>
      <p:pic>
        <p:nvPicPr>
          <p:cNvPr id="6" name="图片 5">
            <a:extLst>
              <a:ext uri="{FF2B5EF4-FFF2-40B4-BE49-F238E27FC236}">
                <a16:creationId xmlns:a16="http://schemas.microsoft.com/office/drawing/2014/main" id="{0EE8C4BB-848D-449A-B78A-3F0618F2B264}"/>
              </a:ext>
            </a:extLst>
          </p:cNvPr>
          <p:cNvPicPr>
            <a:picLocks noChangeAspect="1"/>
          </p:cNvPicPr>
          <p:nvPr/>
        </p:nvPicPr>
        <p:blipFill>
          <a:blip r:embed="rId5"/>
          <a:stretch>
            <a:fillRect/>
          </a:stretch>
        </p:blipFill>
        <p:spPr>
          <a:xfrm>
            <a:off x="8409368" y="1344449"/>
            <a:ext cx="3603954" cy="4293499"/>
          </a:xfrm>
          <a:prstGeom prst="rect">
            <a:avLst/>
          </a:prstGeom>
        </p:spPr>
      </p:pic>
      <p:sp>
        <p:nvSpPr>
          <p:cNvPr id="27" name="日期占位符 3">
            <a:extLst>
              <a:ext uri="{FF2B5EF4-FFF2-40B4-BE49-F238E27FC236}">
                <a16:creationId xmlns:a16="http://schemas.microsoft.com/office/drawing/2014/main" id="{11C7DAB7-0770-468B-89BD-BED486C4F153}"/>
              </a:ext>
            </a:extLst>
          </p:cNvPr>
          <p:cNvSpPr txBox="1">
            <a:spLocks/>
          </p:cNvSpPr>
          <p:nvPr/>
        </p:nvSpPr>
        <p:spPr>
          <a:xfrm>
            <a:off x="178675" y="5755977"/>
            <a:ext cx="11834647"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i="0" spc="0" dirty="0">
                <a:solidFill>
                  <a:srgbClr val="30475E"/>
                </a:solidFill>
                <a:effectLst/>
                <a:latin typeface="Arial" panose="020B0604020202020204" pitchFamily="34" charset="0"/>
                <a:cs typeface="Arial" panose="020B0604020202020204" pitchFamily="34" charset="0"/>
              </a:rPr>
              <a:t>“Backward Terahertz Difference Frequency Generation via Modal Phase-Matching in a Planar </a:t>
            </a:r>
            <a:r>
              <a:rPr lang="en-US" altLang="zh-CN" sz="1600" b="0" i="0" spc="0" dirty="0" err="1">
                <a:solidFill>
                  <a:srgbClr val="30475E"/>
                </a:solidFill>
                <a:effectLst/>
                <a:latin typeface="Arial" panose="020B0604020202020204" pitchFamily="34" charset="0"/>
                <a:cs typeface="Arial" panose="020B0604020202020204" pitchFamily="34" charset="0"/>
              </a:rPr>
              <a:t>LiNbO</a:t>
            </a:r>
            <a:r>
              <a:rPr lang="en-US" altLang="zh-CN" sz="1600" b="0" i="0" spc="0" dirty="0">
                <a:solidFill>
                  <a:srgbClr val="30475E"/>
                </a:solidFill>
                <a:effectLst/>
                <a:latin typeface="Arial" panose="020B0604020202020204" pitchFamily="34" charset="0"/>
                <a:cs typeface="Arial" panose="020B0604020202020204" pitchFamily="34" charset="0"/>
              </a:rPr>
              <a:t> 3 Waveguide.”, </a:t>
            </a:r>
            <a:r>
              <a:rPr lang="en-US" altLang="zh-CN" sz="1600" i="1" spc="0" dirty="0">
                <a:solidFill>
                  <a:srgbClr val="30475E"/>
                </a:solidFill>
                <a:effectLst/>
                <a:latin typeface="Arial" panose="020B0604020202020204" pitchFamily="34" charset="0"/>
                <a:cs typeface="Arial" panose="020B0604020202020204" pitchFamily="34" charset="0"/>
              </a:rPr>
              <a:t>OL</a:t>
            </a:r>
            <a:r>
              <a:rPr lang="en-US" altLang="zh-CN" sz="1600" b="0" i="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2020</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cxnSp>
        <p:nvCxnSpPr>
          <p:cNvPr id="28" name="直接连接符 27">
            <a:extLst>
              <a:ext uri="{FF2B5EF4-FFF2-40B4-BE49-F238E27FC236}">
                <a16:creationId xmlns:a16="http://schemas.microsoft.com/office/drawing/2014/main" id="{C71A3008-87AB-44A6-9E29-D26EB95BF4FD}"/>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9" name="RectanglePageNum">
            <a:extLst>
              <a:ext uri="{FF2B5EF4-FFF2-40B4-BE49-F238E27FC236}">
                <a16:creationId xmlns:a16="http://schemas.microsoft.com/office/drawing/2014/main" id="{A8C75E71-0295-48E1-B87A-3BEE22977B89}"/>
              </a:ext>
            </a:extLst>
          </p:cNvPr>
          <p:cNvSpPr/>
          <p:nvPr/>
        </p:nvSpPr>
        <p:spPr>
          <a:xfrm>
            <a:off x="0" y="6819900"/>
            <a:ext cx="8866909"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76875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「传输」</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6" name="图片 15">
            <a:extLst>
              <a:ext uri="{FF2B5EF4-FFF2-40B4-BE49-F238E27FC236}">
                <a16:creationId xmlns:a16="http://schemas.microsoft.com/office/drawing/2014/main" id="{CE458CB3-9643-49A3-939A-0FDBEAC41EA7}"/>
              </a:ext>
            </a:extLst>
          </p:cNvPr>
          <p:cNvPicPr>
            <a:picLocks noChangeAspect="1"/>
          </p:cNvPicPr>
          <p:nvPr/>
        </p:nvPicPr>
        <p:blipFill rotWithShape="1">
          <a:blip r:embed="rId3"/>
          <a:srcRect l="53553" r="31043" b="148"/>
          <a:stretch/>
        </p:blipFill>
        <p:spPr>
          <a:xfrm>
            <a:off x="4617971" y="1070997"/>
            <a:ext cx="5830955" cy="4108204"/>
          </a:xfrm>
          <a:custGeom>
            <a:avLst/>
            <a:gdLst>
              <a:gd name="connsiteX0" fmla="*/ 0 w 5830955"/>
              <a:gd name="connsiteY0" fmla="*/ 0 h 4108204"/>
              <a:gd name="connsiteX1" fmla="*/ 5830955 w 5830955"/>
              <a:gd name="connsiteY1" fmla="*/ 0 h 4108204"/>
              <a:gd name="connsiteX2" fmla="*/ 5830955 w 5830955"/>
              <a:gd name="connsiteY2" fmla="*/ 4108204 h 4108204"/>
              <a:gd name="connsiteX3" fmla="*/ 0 w 5830955"/>
              <a:gd name="connsiteY3" fmla="*/ 4108204 h 4108204"/>
            </a:gdLst>
            <a:ahLst/>
            <a:cxnLst>
              <a:cxn ang="0">
                <a:pos x="connsiteX0" y="connsiteY0"/>
              </a:cxn>
              <a:cxn ang="0">
                <a:pos x="connsiteX1" y="connsiteY1"/>
              </a:cxn>
              <a:cxn ang="0">
                <a:pos x="connsiteX2" y="connsiteY2"/>
              </a:cxn>
              <a:cxn ang="0">
                <a:pos x="connsiteX3" y="connsiteY3"/>
              </a:cxn>
            </a:cxnLst>
            <a:rect l="l" t="t" r="r" b="b"/>
            <a:pathLst>
              <a:path w="5830955" h="4108204">
                <a:moveTo>
                  <a:pt x="0" y="0"/>
                </a:moveTo>
                <a:lnTo>
                  <a:pt x="5830955" y="0"/>
                </a:lnTo>
                <a:lnTo>
                  <a:pt x="5830955" y="4108204"/>
                </a:lnTo>
                <a:lnTo>
                  <a:pt x="0" y="4108204"/>
                </a:lnTo>
                <a:close/>
              </a:path>
            </a:pathLst>
          </a:custGeom>
        </p:spPr>
      </p:pic>
      <p:pic>
        <p:nvPicPr>
          <p:cNvPr id="15" name="图片 14">
            <a:extLst>
              <a:ext uri="{FF2B5EF4-FFF2-40B4-BE49-F238E27FC236}">
                <a16:creationId xmlns:a16="http://schemas.microsoft.com/office/drawing/2014/main" id="{D2700ED5-200B-4B4E-A9A4-7674EAF735C0}"/>
              </a:ext>
            </a:extLst>
          </p:cNvPr>
          <p:cNvPicPr>
            <a:picLocks noChangeAspect="1"/>
          </p:cNvPicPr>
          <p:nvPr/>
        </p:nvPicPr>
        <p:blipFill rotWithShape="1">
          <a:blip r:embed="rId3"/>
          <a:srcRect r="92546"/>
          <a:stretch/>
        </p:blipFill>
        <p:spPr>
          <a:xfrm>
            <a:off x="1796652"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13" name="日期占位符 3">
            <a:extLst>
              <a:ext uri="{FF2B5EF4-FFF2-40B4-BE49-F238E27FC236}">
                <a16:creationId xmlns:a16="http://schemas.microsoft.com/office/drawing/2014/main" id="{40DC2908-90A2-4138-B9AE-CEB8B1B6E57C}"/>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2" name="RectanglePageNum">
            <a:extLst>
              <a:ext uri="{FF2B5EF4-FFF2-40B4-BE49-F238E27FC236}">
                <a16:creationId xmlns:a16="http://schemas.microsoft.com/office/drawing/2014/main" id="{1DC56D07-2432-44CB-840D-600CB67DE0AD}"/>
              </a:ext>
            </a:extLst>
          </p:cNvPr>
          <p:cNvSpPr/>
          <p:nvPr/>
        </p:nvSpPr>
        <p:spPr>
          <a:xfrm>
            <a:off x="0" y="6819900"/>
            <a:ext cx="738909"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24992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50</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0" name="图片 19">
            <a:extLst>
              <a:ext uri="{FF2B5EF4-FFF2-40B4-BE49-F238E27FC236}">
                <a16:creationId xmlns:a16="http://schemas.microsoft.com/office/drawing/2014/main" id="{10C1688D-19B0-4A00-B286-06BDA02CEF7F}"/>
              </a:ext>
            </a:extLst>
          </p:cNvPr>
          <p:cNvPicPr>
            <a:picLocks noChangeAspect="1"/>
          </p:cNvPicPr>
          <p:nvPr/>
        </p:nvPicPr>
        <p:blipFill>
          <a:blip r:embed="rId3"/>
          <a:srcRect r="92529" b="89900"/>
          <a:stretch>
            <a:fillRect/>
          </a:stretch>
        </p:blipFill>
        <p:spPr>
          <a:xfrm>
            <a:off x="508231" y="1068653"/>
            <a:ext cx="2827903" cy="415542"/>
          </a:xfrm>
          <a:custGeom>
            <a:avLst/>
            <a:gdLst>
              <a:gd name="connsiteX0" fmla="*/ 0 w 2827903"/>
              <a:gd name="connsiteY0" fmla="*/ 0 h 415542"/>
              <a:gd name="connsiteX1" fmla="*/ 2827903 w 2827903"/>
              <a:gd name="connsiteY1" fmla="*/ 0 h 415542"/>
              <a:gd name="connsiteX2" fmla="*/ 2827903 w 2827903"/>
              <a:gd name="connsiteY2" fmla="*/ 415542 h 415542"/>
              <a:gd name="connsiteX3" fmla="*/ 0 w 2827903"/>
              <a:gd name="connsiteY3" fmla="*/ 415542 h 415542"/>
            </a:gdLst>
            <a:ahLst/>
            <a:cxnLst>
              <a:cxn ang="0">
                <a:pos x="connsiteX0" y="connsiteY0"/>
              </a:cxn>
              <a:cxn ang="0">
                <a:pos x="connsiteX1" y="connsiteY1"/>
              </a:cxn>
              <a:cxn ang="0">
                <a:pos x="connsiteX2" y="connsiteY2"/>
              </a:cxn>
              <a:cxn ang="0">
                <a:pos x="connsiteX3" y="connsiteY3"/>
              </a:cxn>
            </a:cxnLst>
            <a:rect l="l" t="t" r="r" b="b"/>
            <a:pathLst>
              <a:path w="2827903" h="415542">
                <a:moveTo>
                  <a:pt x="0" y="0"/>
                </a:moveTo>
                <a:lnTo>
                  <a:pt x="2827903" y="0"/>
                </a:lnTo>
                <a:lnTo>
                  <a:pt x="2827903" y="415542"/>
                </a:lnTo>
                <a:lnTo>
                  <a:pt x="0" y="415542"/>
                </a:lnTo>
                <a:close/>
              </a:path>
            </a:pathLst>
          </a:custGeom>
        </p:spPr>
      </p:pic>
      <p:pic>
        <p:nvPicPr>
          <p:cNvPr id="18" name="图片 17">
            <a:extLst>
              <a:ext uri="{FF2B5EF4-FFF2-40B4-BE49-F238E27FC236}">
                <a16:creationId xmlns:a16="http://schemas.microsoft.com/office/drawing/2014/main" id="{266510E5-FA05-485E-B6F4-E22B6A6FA18D}"/>
              </a:ext>
            </a:extLst>
          </p:cNvPr>
          <p:cNvPicPr>
            <a:picLocks noChangeAspect="1"/>
          </p:cNvPicPr>
          <p:nvPr/>
        </p:nvPicPr>
        <p:blipFill rotWithShape="1">
          <a:blip r:embed="rId3"/>
          <a:srcRect t="59775" r="92546"/>
          <a:stretch/>
        </p:blipFill>
        <p:spPr>
          <a:xfrm>
            <a:off x="507670" y="1470818"/>
            <a:ext cx="2821319" cy="1654952"/>
          </a:xfrm>
          <a:custGeom>
            <a:avLst/>
            <a:gdLst>
              <a:gd name="connsiteX0" fmla="*/ 0 w 2821319"/>
              <a:gd name="connsiteY0" fmla="*/ 0 h 1654952"/>
              <a:gd name="connsiteX1" fmla="*/ 2821319 w 2821319"/>
              <a:gd name="connsiteY1" fmla="*/ 0 h 1654952"/>
              <a:gd name="connsiteX2" fmla="*/ 2821319 w 2821319"/>
              <a:gd name="connsiteY2" fmla="*/ 1654952 h 1654952"/>
              <a:gd name="connsiteX3" fmla="*/ 0 w 2821319"/>
              <a:gd name="connsiteY3" fmla="*/ 1654952 h 1654952"/>
            </a:gdLst>
            <a:ahLst/>
            <a:cxnLst>
              <a:cxn ang="0">
                <a:pos x="connsiteX0" y="connsiteY0"/>
              </a:cxn>
              <a:cxn ang="0">
                <a:pos x="connsiteX1" y="connsiteY1"/>
              </a:cxn>
              <a:cxn ang="0">
                <a:pos x="connsiteX2" y="connsiteY2"/>
              </a:cxn>
              <a:cxn ang="0">
                <a:pos x="connsiteX3" y="connsiteY3"/>
              </a:cxn>
            </a:cxnLst>
            <a:rect l="l" t="t" r="r" b="b"/>
            <a:pathLst>
              <a:path w="2821319" h="1654952">
                <a:moveTo>
                  <a:pt x="0" y="0"/>
                </a:moveTo>
                <a:lnTo>
                  <a:pt x="2821319" y="0"/>
                </a:lnTo>
                <a:lnTo>
                  <a:pt x="2821319" y="1654952"/>
                </a:lnTo>
                <a:lnTo>
                  <a:pt x="0" y="1654952"/>
                </a:lnTo>
                <a:close/>
              </a:path>
            </a:pathLst>
          </a:custGeom>
        </p:spPr>
      </p:pic>
      <p:sp>
        <p:nvSpPr>
          <p:cNvPr id="17" name="矩形: 圆角 16">
            <a:extLst>
              <a:ext uri="{FF2B5EF4-FFF2-40B4-BE49-F238E27FC236}">
                <a16:creationId xmlns:a16="http://schemas.microsoft.com/office/drawing/2014/main" id="{13654AB5-2BEC-40B1-A96D-442064020DBC}"/>
              </a:ext>
            </a:extLst>
          </p:cNvPr>
          <p:cNvSpPr/>
          <p:nvPr/>
        </p:nvSpPr>
        <p:spPr>
          <a:xfrm>
            <a:off x="872360" y="2306474"/>
            <a:ext cx="2456630"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日期占位符 3">
            <a:extLst>
              <a:ext uri="{FF2B5EF4-FFF2-40B4-BE49-F238E27FC236}">
                <a16:creationId xmlns:a16="http://schemas.microsoft.com/office/drawing/2014/main" id="{11C7DAB7-0770-468B-89BD-BED486C4F153}"/>
              </a:ext>
            </a:extLst>
          </p:cNvPr>
          <p:cNvSpPr txBox="1">
            <a:spLocks/>
          </p:cNvSpPr>
          <p:nvPr/>
        </p:nvSpPr>
        <p:spPr>
          <a:xfrm>
            <a:off x="178675" y="5755977"/>
            <a:ext cx="11834647"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i="0" spc="0" dirty="0">
                <a:solidFill>
                  <a:srgbClr val="30475E"/>
                </a:solidFill>
                <a:effectLst/>
                <a:latin typeface="Arial" panose="020B0604020202020204" pitchFamily="34" charset="0"/>
                <a:cs typeface="Arial" panose="020B0604020202020204" pitchFamily="34" charset="0"/>
              </a:rPr>
              <a:t>“Backward Terahertz Difference Frequency Generation via Modal Phase-Matching in a Planar </a:t>
            </a:r>
            <a:r>
              <a:rPr lang="en-US" altLang="zh-CN" sz="1600" b="0" i="0" spc="0" dirty="0" err="1">
                <a:solidFill>
                  <a:srgbClr val="30475E"/>
                </a:solidFill>
                <a:effectLst/>
                <a:latin typeface="Arial" panose="020B0604020202020204" pitchFamily="34" charset="0"/>
                <a:cs typeface="Arial" panose="020B0604020202020204" pitchFamily="34" charset="0"/>
              </a:rPr>
              <a:t>LiNbO</a:t>
            </a:r>
            <a:r>
              <a:rPr lang="en-US" altLang="zh-CN" sz="1600" b="0" i="0" spc="0" dirty="0">
                <a:solidFill>
                  <a:srgbClr val="30475E"/>
                </a:solidFill>
                <a:effectLst/>
                <a:latin typeface="Arial" panose="020B0604020202020204" pitchFamily="34" charset="0"/>
                <a:cs typeface="Arial" panose="020B0604020202020204" pitchFamily="34" charset="0"/>
              </a:rPr>
              <a:t> 3 Waveguide.”, </a:t>
            </a:r>
            <a:r>
              <a:rPr lang="en-US" altLang="zh-CN" sz="1600" i="1" spc="0" dirty="0">
                <a:solidFill>
                  <a:srgbClr val="30475E"/>
                </a:solidFill>
                <a:effectLst/>
                <a:latin typeface="Arial" panose="020B0604020202020204" pitchFamily="34" charset="0"/>
                <a:cs typeface="Arial" panose="020B0604020202020204" pitchFamily="34" charset="0"/>
              </a:rPr>
              <a:t>OL</a:t>
            </a:r>
            <a:r>
              <a:rPr lang="en-US" altLang="zh-CN" sz="1600" b="0" i="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2020</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cxnSp>
        <p:nvCxnSpPr>
          <p:cNvPr id="28" name="直接连接符 27">
            <a:extLst>
              <a:ext uri="{FF2B5EF4-FFF2-40B4-BE49-F238E27FC236}">
                <a16:creationId xmlns:a16="http://schemas.microsoft.com/office/drawing/2014/main" id="{C71A3008-87AB-44A6-9E29-D26EB95BF4FD}"/>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6785ABA6-BF13-42A1-8E10-2F53073ACB22}"/>
              </a:ext>
            </a:extLst>
          </p:cNvPr>
          <p:cNvPicPr>
            <a:picLocks noChangeAspect="1"/>
          </p:cNvPicPr>
          <p:nvPr/>
        </p:nvPicPr>
        <p:blipFill>
          <a:blip r:embed="rId4"/>
          <a:stretch>
            <a:fillRect/>
          </a:stretch>
        </p:blipFill>
        <p:spPr>
          <a:xfrm>
            <a:off x="507670" y="4108066"/>
            <a:ext cx="7012682" cy="1100167"/>
          </a:xfrm>
          <a:prstGeom prst="rect">
            <a:avLst/>
          </a:prstGeom>
        </p:spPr>
      </p:pic>
      <p:pic>
        <p:nvPicPr>
          <p:cNvPr id="9" name="图片 8">
            <a:extLst>
              <a:ext uri="{FF2B5EF4-FFF2-40B4-BE49-F238E27FC236}">
                <a16:creationId xmlns:a16="http://schemas.microsoft.com/office/drawing/2014/main" id="{F9B09608-752A-46DC-957A-0CAF69C532C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604195" y="1369748"/>
            <a:ext cx="6895238" cy="2847619"/>
          </a:xfrm>
          <a:prstGeom prst="rect">
            <a:avLst/>
          </a:prstGeom>
        </p:spPr>
      </p:pic>
      <p:sp>
        <p:nvSpPr>
          <p:cNvPr id="19" name="矩形: 圆角 18">
            <a:extLst>
              <a:ext uri="{FF2B5EF4-FFF2-40B4-BE49-F238E27FC236}">
                <a16:creationId xmlns:a16="http://schemas.microsoft.com/office/drawing/2014/main" id="{FA5A665D-003C-40D9-A57D-982EBC0FC6D8}"/>
              </a:ext>
            </a:extLst>
          </p:cNvPr>
          <p:cNvSpPr/>
          <p:nvPr/>
        </p:nvSpPr>
        <p:spPr>
          <a:xfrm>
            <a:off x="6892104" y="2996952"/>
            <a:ext cx="360034" cy="453955"/>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D9852725-66EE-4793-B251-07BA1A242DB6}"/>
              </a:ext>
            </a:extLst>
          </p:cNvPr>
          <p:cNvSpPr/>
          <p:nvPr/>
        </p:nvSpPr>
        <p:spPr>
          <a:xfrm>
            <a:off x="9511862" y="1352518"/>
            <a:ext cx="1723697" cy="453955"/>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PageNum">
            <a:extLst>
              <a:ext uri="{FF2B5EF4-FFF2-40B4-BE49-F238E27FC236}">
                <a16:creationId xmlns:a16="http://schemas.microsoft.com/office/drawing/2014/main" id="{FE956B6B-6029-4036-8CE0-51C2A631BA17}"/>
              </a:ext>
            </a:extLst>
          </p:cNvPr>
          <p:cNvSpPr/>
          <p:nvPr/>
        </p:nvSpPr>
        <p:spPr>
          <a:xfrm>
            <a:off x="0" y="6819900"/>
            <a:ext cx="9051637"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68766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51</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0" name="图片 19">
            <a:extLst>
              <a:ext uri="{FF2B5EF4-FFF2-40B4-BE49-F238E27FC236}">
                <a16:creationId xmlns:a16="http://schemas.microsoft.com/office/drawing/2014/main" id="{10C1688D-19B0-4A00-B286-06BDA02CEF7F}"/>
              </a:ext>
            </a:extLst>
          </p:cNvPr>
          <p:cNvPicPr>
            <a:picLocks noChangeAspect="1"/>
          </p:cNvPicPr>
          <p:nvPr/>
        </p:nvPicPr>
        <p:blipFill>
          <a:blip r:embed="rId3"/>
          <a:srcRect r="92529" b="89900"/>
          <a:stretch>
            <a:fillRect/>
          </a:stretch>
        </p:blipFill>
        <p:spPr>
          <a:xfrm>
            <a:off x="508231" y="1068653"/>
            <a:ext cx="2827903" cy="415542"/>
          </a:xfrm>
          <a:custGeom>
            <a:avLst/>
            <a:gdLst>
              <a:gd name="connsiteX0" fmla="*/ 0 w 2827903"/>
              <a:gd name="connsiteY0" fmla="*/ 0 h 415542"/>
              <a:gd name="connsiteX1" fmla="*/ 2827903 w 2827903"/>
              <a:gd name="connsiteY1" fmla="*/ 0 h 415542"/>
              <a:gd name="connsiteX2" fmla="*/ 2827903 w 2827903"/>
              <a:gd name="connsiteY2" fmla="*/ 415542 h 415542"/>
              <a:gd name="connsiteX3" fmla="*/ 0 w 2827903"/>
              <a:gd name="connsiteY3" fmla="*/ 415542 h 415542"/>
            </a:gdLst>
            <a:ahLst/>
            <a:cxnLst>
              <a:cxn ang="0">
                <a:pos x="connsiteX0" y="connsiteY0"/>
              </a:cxn>
              <a:cxn ang="0">
                <a:pos x="connsiteX1" y="connsiteY1"/>
              </a:cxn>
              <a:cxn ang="0">
                <a:pos x="connsiteX2" y="connsiteY2"/>
              </a:cxn>
              <a:cxn ang="0">
                <a:pos x="connsiteX3" y="connsiteY3"/>
              </a:cxn>
            </a:cxnLst>
            <a:rect l="l" t="t" r="r" b="b"/>
            <a:pathLst>
              <a:path w="2827903" h="415542">
                <a:moveTo>
                  <a:pt x="0" y="0"/>
                </a:moveTo>
                <a:lnTo>
                  <a:pt x="2827903" y="0"/>
                </a:lnTo>
                <a:lnTo>
                  <a:pt x="2827903" y="415542"/>
                </a:lnTo>
                <a:lnTo>
                  <a:pt x="0" y="415542"/>
                </a:lnTo>
                <a:close/>
              </a:path>
            </a:pathLst>
          </a:custGeom>
        </p:spPr>
      </p:pic>
      <p:pic>
        <p:nvPicPr>
          <p:cNvPr id="18" name="图片 17">
            <a:extLst>
              <a:ext uri="{FF2B5EF4-FFF2-40B4-BE49-F238E27FC236}">
                <a16:creationId xmlns:a16="http://schemas.microsoft.com/office/drawing/2014/main" id="{266510E5-FA05-485E-B6F4-E22B6A6FA18D}"/>
              </a:ext>
            </a:extLst>
          </p:cNvPr>
          <p:cNvPicPr>
            <a:picLocks noChangeAspect="1"/>
          </p:cNvPicPr>
          <p:nvPr/>
        </p:nvPicPr>
        <p:blipFill rotWithShape="1">
          <a:blip r:embed="rId3"/>
          <a:srcRect t="59775" r="92546"/>
          <a:stretch/>
        </p:blipFill>
        <p:spPr>
          <a:xfrm>
            <a:off x="507670" y="1470818"/>
            <a:ext cx="2821319" cy="1654952"/>
          </a:xfrm>
          <a:custGeom>
            <a:avLst/>
            <a:gdLst>
              <a:gd name="connsiteX0" fmla="*/ 0 w 2821319"/>
              <a:gd name="connsiteY0" fmla="*/ 0 h 1654952"/>
              <a:gd name="connsiteX1" fmla="*/ 2821319 w 2821319"/>
              <a:gd name="connsiteY1" fmla="*/ 0 h 1654952"/>
              <a:gd name="connsiteX2" fmla="*/ 2821319 w 2821319"/>
              <a:gd name="connsiteY2" fmla="*/ 1654952 h 1654952"/>
              <a:gd name="connsiteX3" fmla="*/ 0 w 2821319"/>
              <a:gd name="connsiteY3" fmla="*/ 1654952 h 1654952"/>
            </a:gdLst>
            <a:ahLst/>
            <a:cxnLst>
              <a:cxn ang="0">
                <a:pos x="connsiteX0" y="connsiteY0"/>
              </a:cxn>
              <a:cxn ang="0">
                <a:pos x="connsiteX1" y="connsiteY1"/>
              </a:cxn>
              <a:cxn ang="0">
                <a:pos x="connsiteX2" y="connsiteY2"/>
              </a:cxn>
              <a:cxn ang="0">
                <a:pos x="connsiteX3" y="connsiteY3"/>
              </a:cxn>
            </a:cxnLst>
            <a:rect l="l" t="t" r="r" b="b"/>
            <a:pathLst>
              <a:path w="2821319" h="1654952">
                <a:moveTo>
                  <a:pt x="0" y="0"/>
                </a:moveTo>
                <a:lnTo>
                  <a:pt x="2821319" y="0"/>
                </a:lnTo>
                <a:lnTo>
                  <a:pt x="2821319" y="1654952"/>
                </a:lnTo>
                <a:lnTo>
                  <a:pt x="0" y="1654952"/>
                </a:lnTo>
                <a:close/>
              </a:path>
            </a:pathLst>
          </a:custGeom>
        </p:spPr>
      </p:pic>
      <p:sp>
        <p:nvSpPr>
          <p:cNvPr id="17" name="矩形: 圆角 16">
            <a:extLst>
              <a:ext uri="{FF2B5EF4-FFF2-40B4-BE49-F238E27FC236}">
                <a16:creationId xmlns:a16="http://schemas.microsoft.com/office/drawing/2014/main" id="{13654AB5-2BEC-40B1-A96D-442064020DBC}"/>
              </a:ext>
            </a:extLst>
          </p:cNvPr>
          <p:cNvSpPr/>
          <p:nvPr/>
        </p:nvSpPr>
        <p:spPr>
          <a:xfrm>
            <a:off x="872360" y="2306474"/>
            <a:ext cx="2456630"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日期占位符 3">
            <a:extLst>
              <a:ext uri="{FF2B5EF4-FFF2-40B4-BE49-F238E27FC236}">
                <a16:creationId xmlns:a16="http://schemas.microsoft.com/office/drawing/2014/main" id="{11C7DAB7-0770-468B-89BD-BED486C4F153}"/>
              </a:ext>
            </a:extLst>
          </p:cNvPr>
          <p:cNvSpPr txBox="1">
            <a:spLocks/>
          </p:cNvSpPr>
          <p:nvPr/>
        </p:nvSpPr>
        <p:spPr>
          <a:xfrm>
            <a:off x="851336" y="5745760"/>
            <a:ext cx="10489325"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spc="0" dirty="0">
                <a:solidFill>
                  <a:srgbClr val="30475E"/>
                </a:solidFill>
                <a:latin typeface="Arial" panose="020B0604020202020204" pitchFamily="34" charset="0"/>
                <a:cs typeface="Arial" panose="020B0604020202020204" pitchFamily="34" charset="0"/>
              </a:rPr>
              <a:t>“Pulse sequences for efficient multi-cycle terahertz generation in periodically poled lithium niobate .”, </a:t>
            </a:r>
            <a:r>
              <a:rPr lang="en-US" altLang="zh-CN" sz="1600" i="1" spc="0" dirty="0">
                <a:solidFill>
                  <a:srgbClr val="30475E"/>
                </a:solidFill>
                <a:effectLst/>
                <a:latin typeface="Arial" panose="020B0604020202020204" pitchFamily="34" charset="0"/>
                <a:cs typeface="Arial" panose="020B0604020202020204" pitchFamily="34" charset="0"/>
              </a:rPr>
              <a:t>OE</a:t>
            </a:r>
            <a:r>
              <a:rPr lang="en-US" altLang="zh-CN" sz="1600" b="0" i="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2016</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cxnSp>
        <p:nvCxnSpPr>
          <p:cNvPr id="28" name="直接连接符 27">
            <a:extLst>
              <a:ext uri="{FF2B5EF4-FFF2-40B4-BE49-F238E27FC236}">
                <a16:creationId xmlns:a16="http://schemas.microsoft.com/office/drawing/2014/main" id="{C71A3008-87AB-44A6-9E29-D26EB95BF4FD}"/>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1344BED2-EDAD-4D3A-9188-67AA93542E8E}"/>
              </a:ext>
            </a:extLst>
          </p:cNvPr>
          <p:cNvPicPr>
            <a:picLocks noChangeAspect="1"/>
          </p:cNvPicPr>
          <p:nvPr/>
        </p:nvPicPr>
        <p:blipFill>
          <a:blip r:embed="rId4"/>
          <a:stretch>
            <a:fillRect/>
          </a:stretch>
        </p:blipFill>
        <p:spPr>
          <a:xfrm>
            <a:off x="4068315" y="1728330"/>
            <a:ext cx="7151150" cy="3316951"/>
          </a:xfrm>
          <a:prstGeom prst="rect">
            <a:avLst/>
          </a:prstGeom>
        </p:spPr>
      </p:pic>
      <p:sp>
        <p:nvSpPr>
          <p:cNvPr id="6" name="RectanglePageNum">
            <a:extLst>
              <a:ext uri="{FF2B5EF4-FFF2-40B4-BE49-F238E27FC236}">
                <a16:creationId xmlns:a16="http://schemas.microsoft.com/office/drawing/2014/main" id="{015852F4-32B3-45F3-8C37-DFFE6EA70C7C}"/>
              </a:ext>
            </a:extLst>
          </p:cNvPr>
          <p:cNvSpPr/>
          <p:nvPr/>
        </p:nvSpPr>
        <p:spPr>
          <a:xfrm>
            <a:off x="0" y="6819900"/>
            <a:ext cx="9236363"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76417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52</a:t>
            </a:fld>
            <a:endParaRPr lang="zh-CN" altLang="en-US" dirty="0">
              <a:solidFill>
                <a:srgbClr val="596E79"/>
              </a:solidFill>
            </a:endParaRPr>
          </a:p>
        </p:txBody>
      </p: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0" name="图片 19">
            <a:extLst>
              <a:ext uri="{FF2B5EF4-FFF2-40B4-BE49-F238E27FC236}">
                <a16:creationId xmlns:a16="http://schemas.microsoft.com/office/drawing/2014/main" id="{10C1688D-19B0-4A00-B286-06BDA02CEF7F}"/>
              </a:ext>
            </a:extLst>
          </p:cNvPr>
          <p:cNvPicPr>
            <a:picLocks noChangeAspect="1"/>
          </p:cNvPicPr>
          <p:nvPr/>
        </p:nvPicPr>
        <p:blipFill>
          <a:blip r:embed="rId3"/>
          <a:srcRect r="92529" b="89900"/>
          <a:stretch>
            <a:fillRect/>
          </a:stretch>
        </p:blipFill>
        <p:spPr>
          <a:xfrm>
            <a:off x="508231" y="1068653"/>
            <a:ext cx="2827903" cy="415542"/>
          </a:xfrm>
          <a:custGeom>
            <a:avLst/>
            <a:gdLst>
              <a:gd name="connsiteX0" fmla="*/ 0 w 2827903"/>
              <a:gd name="connsiteY0" fmla="*/ 0 h 415542"/>
              <a:gd name="connsiteX1" fmla="*/ 2827903 w 2827903"/>
              <a:gd name="connsiteY1" fmla="*/ 0 h 415542"/>
              <a:gd name="connsiteX2" fmla="*/ 2827903 w 2827903"/>
              <a:gd name="connsiteY2" fmla="*/ 415542 h 415542"/>
              <a:gd name="connsiteX3" fmla="*/ 0 w 2827903"/>
              <a:gd name="connsiteY3" fmla="*/ 415542 h 415542"/>
            </a:gdLst>
            <a:ahLst/>
            <a:cxnLst>
              <a:cxn ang="0">
                <a:pos x="connsiteX0" y="connsiteY0"/>
              </a:cxn>
              <a:cxn ang="0">
                <a:pos x="connsiteX1" y="connsiteY1"/>
              </a:cxn>
              <a:cxn ang="0">
                <a:pos x="connsiteX2" y="connsiteY2"/>
              </a:cxn>
              <a:cxn ang="0">
                <a:pos x="connsiteX3" y="connsiteY3"/>
              </a:cxn>
            </a:cxnLst>
            <a:rect l="l" t="t" r="r" b="b"/>
            <a:pathLst>
              <a:path w="2827903" h="415542">
                <a:moveTo>
                  <a:pt x="0" y="0"/>
                </a:moveTo>
                <a:lnTo>
                  <a:pt x="2827903" y="0"/>
                </a:lnTo>
                <a:lnTo>
                  <a:pt x="2827903" y="415542"/>
                </a:lnTo>
                <a:lnTo>
                  <a:pt x="0" y="415542"/>
                </a:lnTo>
                <a:close/>
              </a:path>
            </a:pathLst>
          </a:custGeom>
        </p:spPr>
      </p:pic>
      <p:pic>
        <p:nvPicPr>
          <p:cNvPr id="18" name="图片 17">
            <a:extLst>
              <a:ext uri="{FF2B5EF4-FFF2-40B4-BE49-F238E27FC236}">
                <a16:creationId xmlns:a16="http://schemas.microsoft.com/office/drawing/2014/main" id="{266510E5-FA05-485E-B6F4-E22B6A6FA18D}"/>
              </a:ext>
            </a:extLst>
          </p:cNvPr>
          <p:cNvPicPr>
            <a:picLocks noChangeAspect="1"/>
          </p:cNvPicPr>
          <p:nvPr/>
        </p:nvPicPr>
        <p:blipFill rotWithShape="1">
          <a:blip r:embed="rId3"/>
          <a:srcRect t="59775" r="92546"/>
          <a:stretch/>
        </p:blipFill>
        <p:spPr>
          <a:xfrm>
            <a:off x="507670" y="1470818"/>
            <a:ext cx="2821319" cy="1654952"/>
          </a:xfrm>
          <a:custGeom>
            <a:avLst/>
            <a:gdLst>
              <a:gd name="connsiteX0" fmla="*/ 0 w 2821319"/>
              <a:gd name="connsiteY0" fmla="*/ 0 h 1654952"/>
              <a:gd name="connsiteX1" fmla="*/ 2821319 w 2821319"/>
              <a:gd name="connsiteY1" fmla="*/ 0 h 1654952"/>
              <a:gd name="connsiteX2" fmla="*/ 2821319 w 2821319"/>
              <a:gd name="connsiteY2" fmla="*/ 1654952 h 1654952"/>
              <a:gd name="connsiteX3" fmla="*/ 0 w 2821319"/>
              <a:gd name="connsiteY3" fmla="*/ 1654952 h 1654952"/>
            </a:gdLst>
            <a:ahLst/>
            <a:cxnLst>
              <a:cxn ang="0">
                <a:pos x="connsiteX0" y="connsiteY0"/>
              </a:cxn>
              <a:cxn ang="0">
                <a:pos x="connsiteX1" y="connsiteY1"/>
              </a:cxn>
              <a:cxn ang="0">
                <a:pos x="connsiteX2" y="connsiteY2"/>
              </a:cxn>
              <a:cxn ang="0">
                <a:pos x="connsiteX3" y="connsiteY3"/>
              </a:cxn>
            </a:cxnLst>
            <a:rect l="l" t="t" r="r" b="b"/>
            <a:pathLst>
              <a:path w="2821319" h="1654952">
                <a:moveTo>
                  <a:pt x="0" y="0"/>
                </a:moveTo>
                <a:lnTo>
                  <a:pt x="2821319" y="0"/>
                </a:lnTo>
                <a:lnTo>
                  <a:pt x="2821319" y="1654952"/>
                </a:lnTo>
                <a:lnTo>
                  <a:pt x="0" y="1654952"/>
                </a:lnTo>
                <a:close/>
              </a:path>
            </a:pathLst>
          </a:custGeom>
        </p:spPr>
      </p:pic>
      <p:sp>
        <p:nvSpPr>
          <p:cNvPr id="17" name="矩形: 圆角 16">
            <a:extLst>
              <a:ext uri="{FF2B5EF4-FFF2-40B4-BE49-F238E27FC236}">
                <a16:creationId xmlns:a16="http://schemas.microsoft.com/office/drawing/2014/main" id="{13654AB5-2BEC-40B1-A96D-442064020DBC}"/>
              </a:ext>
            </a:extLst>
          </p:cNvPr>
          <p:cNvSpPr/>
          <p:nvPr/>
        </p:nvSpPr>
        <p:spPr>
          <a:xfrm>
            <a:off x="872360" y="2716049"/>
            <a:ext cx="2456630"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日期占位符 3">
            <a:extLst>
              <a:ext uri="{FF2B5EF4-FFF2-40B4-BE49-F238E27FC236}">
                <a16:creationId xmlns:a16="http://schemas.microsoft.com/office/drawing/2014/main" id="{841D7D34-69FC-4367-9C48-90145D9E4C93}"/>
              </a:ext>
            </a:extLst>
          </p:cNvPr>
          <p:cNvSpPr txBox="1">
            <a:spLocks/>
          </p:cNvSpPr>
          <p:nvPr/>
        </p:nvSpPr>
        <p:spPr>
          <a:xfrm>
            <a:off x="704190" y="5740088"/>
            <a:ext cx="10783617"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spc="0" dirty="0">
                <a:solidFill>
                  <a:srgbClr val="30475E"/>
                </a:solidFill>
                <a:effectLst/>
                <a:latin typeface="Arial" panose="020B0604020202020204" pitchFamily="34" charset="0"/>
                <a:cs typeface="Arial" panose="020B0604020202020204" pitchFamily="34" charset="0"/>
              </a:rPr>
              <a:t>[1] </a:t>
            </a:r>
            <a:r>
              <a:rPr lang="en-US" altLang="zh-CN" sz="1600" b="0" i="0" spc="0" dirty="0">
                <a:solidFill>
                  <a:srgbClr val="30475E"/>
                </a:solidFill>
                <a:effectLst/>
                <a:latin typeface="Arial" panose="020B0604020202020204" pitchFamily="34" charset="0"/>
                <a:cs typeface="Arial" panose="020B0604020202020204" pitchFamily="34" charset="0"/>
              </a:rPr>
              <a:t>“Generation of narrowband terahertz radiation </a:t>
            </a:r>
            <a:r>
              <a:rPr lang="en-US" altLang="zh-CN" sz="1600" b="0" i="0" spc="0" dirty="0" err="1">
                <a:solidFill>
                  <a:srgbClr val="30475E"/>
                </a:solidFill>
                <a:effectLst/>
                <a:latin typeface="Arial" panose="020B0604020202020204" pitchFamily="34" charset="0"/>
                <a:cs typeface="Arial" panose="020B0604020202020204" pitchFamily="34" charset="0"/>
              </a:rPr>
              <a:t>byan</a:t>
            </a:r>
            <a:r>
              <a:rPr lang="en-US" altLang="zh-CN" sz="1600" b="0" i="0" spc="0" dirty="0">
                <a:solidFill>
                  <a:srgbClr val="30475E"/>
                </a:solidFill>
                <a:effectLst/>
                <a:latin typeface="Arial" panose="020B0604020202020204" pitchFamily="34" charset="0"/>
                <a:cs typeface="Arial" panose="020B0604020202020204" pitchFamily="34" charset="0"/>
              </a:rPr>
              <a:t> ultrashort laser pulse in a bulk LiNbO3 crystal” </a:t>
            </a:r>
            <a:r>
              <a:rPr lang="en-US" altLang="zh-CN" sz="1600" i="1" spc="0" dirty="0">
                <a:solidFill>
                  <a:srgbClr val="30475E"/>
                </a:solidFill>
                <a:effectLst/>
                <a:latin typeface="Arial" panose="020B0604020202020204" pitchFamily="34" charset="0"/>
                <a:cs typeface="Arial" panose="020B0604020202020204" pitchFamily="34" charset="0"/>
              </a:rPr>
              <a:t>JOSBA</a:t>
            </a:r>
            <a:r>
              <a:rPr lang="zh-CN" altLang="en-US" sz="1600" b="0" spc="0" dirty="0">
                <a:solidFill>
                  <a:srgbClr val="30475E"/>
                </a:solidFill>
                <a:effectLst/>
                <a:latin typeface="Arial" panose="020B0604020202020204" pitchFamily="34" charset="0"/>
                <a:cs typeface="Arial" panose="020B0604020202020204" pitchFamily="34" charset="0"/>
              </a:rPr>
              <a:t> </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2017</a:t>
            </a:r>
            <a:r>
              <a:rPr lang="en-US" altLang="zh-CN" sz="1600" b="0" spc="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pic>
        <p:nvPicPr>
          <p:cNvPr id="23" name="图片 22">
            <a:extLst>
              <a:ext uri="{FF2B5EF4-FFF2-40B4-BE49-F238E27FC236}">
                <a16:creationId xmlns:a16="http://schemas.microsoft.com/office/drawing/2014/main" id="{90A89282-846C-417C-BF1A-0A1F991125D8}"/>
              </a:ext>
            </a:extLst>
          </p:cNvPr>
          <p:cNvPicPr>
            <a:picLocks noChangeAspect="1"/>
          </p:cNvPicPr>
          <p:nvPr/>
        </p:nvPicPr>
        <p:blipFill>
          <a:blip r:embed="rId4"/>
          <a:stretch>
            <a:fillRect/>
          </a:stretch>
        </p:blipFill>
        <p:spPr>
          <a:xfrm>
            <a:off x="3437599" y="1584058"/>
            <a:ext cx="4358135" cy="2972248"/>
          </a:xfrm>
          <a:prstGeom prst="rect">
            <a:avLst/>
          </a:prstGeom>
        </p:spPr>
      </p:pic>
      <p:pic>
        <p:nvPicPr>
          <p:cNvPr id="24" name="图片 23">
            <a:extLst>
              <a:ext uri="{FF2B5EF4-FFF2-40B4-BE49-F238E27FC236}">
                <a16:creationId xmlns:a16="http://schemas.microsoft.com/office/drawing/2014/main" id="{F8A00425-0BF0-494C-A321-1D14AE7E5A7E}"/>
              </a:ext>
            </a:extLst>
          </p:cNvPr>
          <p:cNvPicPr>
            <a:picLocks noChangeAspect="1"/>
          </p:cNvPicPr>
          <p:nvPr/>
        </p:nvPicPr>
        <p:blipFill>
          <a:blip r:embed="rId5"/>
          <a:stretch>
            <a:fillRect/>
          </a:stretch>
        </p:blipFill>
        <p:spPr>
          <a:xfrm>
            <a:off x="7904345" y="2119280"/>
            <a:ext cx="4304575" cy="2437026"/>
          </a:xfrm>
          <a:prstGeom prst="rect">
            <a:avLst/>
          </a:prstGeom>
        </p:spPr>
      </p:pic>
      <p:cxnSp>
        <p:nvCxnSpPr>
          <p:cNvPr id="25" name="直接连接符 24">
            <a:extLst>
              <a:ext uri="{FF2B5EF4-FFF2-40B4-BE49-F238E27FC236}">
                <a16:creationId xmlns:a16="http://schemas.microsoft.com/office/drawing/2014/main" id="{5DD4636C-2103-4259-825E-DB742D6471A0}"/>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26" name="RectanglePageNum">
            <a:extLst>
              <a:ext uri="{FF2B5EF4-FFF2-40B4-BE49-F238E27FC236}">
                <a16:creationId xmlns:a16="http://schemas.microsoft.com/office/drawing/2014/main" id="{886A0D59-E84E-46AA-8451-E7A802C2EE53}"/>
              </a:ext>
            </a:extLst>
          </p:cNvPr>
          <p:cNvSpPr/>
          <p:nvPr/>
        </p:nvSpPr>
        <p:spPr>
          <a:xfrm>
            <a:off x="0" y="6819900"/>
            <a:ext cx="9421091"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4178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53</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D550EC9C-8F16-450A-B271-0381822AC779}"/>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2" name="图片 21">
            <a:extLst>
              <a:ext uri="{FF2B5EF4-FFF2-40B4-BE49-F238E27FC236}">
                <a16:creationId xmlns:a16="http://schemas.microsoft.com/office/drawing/2014/main" id="{EA5F36CD-CE11-4E81-8498-186A70C5702F}"/>
              </a:ext>
            </a:extLst>
          </p:cNvPr>
          <p:cNvPicPr>
            <a:picLocks noChangeAspect="1"/>
          </p:cNvPicPr>
          <p:nvPr/>
        </p:nvPicPr>
        <p:blipFill rotWithShape="1">
          <a:blip r:embed="rId3"/>
          <a:srcRect l="955" t="89795" r="64367" b="5158"/>
          <a:stretch/>
        </p:blipFill>
        <p:spPr>
          <a:xfrm>
            <a:off x="86390" y="1440129"/>
            <a:ext cx="12032275" cy="190344"/>
          </a:xfrm>
          <a:custGeom>
            <a:avLst/>
            <a:gdLst>
              <a:gd name="connsiteX0" fmla="*/ 0 w 13126086"/>
              <a:gd name="connsiteY0" fmla="*/ 0 h 207624"/>
              <a:gd name="connsiteX1" fmla="*/ 13126086 w 13126086"/>
              <a:gd name="connsiteY1" fmla="*/ 0 h 207624"/>
              <a:gd name="connsiteX2" fmla="*/ 13126086 w 13126086"/>
              <a:gd name="connsiteY2" fmla="*/ 207624 h 207624"/>
              <a:gd name="connsiteX3" fmla="*/ 0 w 13126086"/>
              <a:gd name="connsiteY3" fmla="*/ 207624 h 207624"/>
            </a:gdLst>
            <a:ahLst/>
            <a:cxnLst>
              <a:cxn ang="0">
                <a:pos x="connsiteX0" y="connsiteY0"/>
              </a:cxn>
              <a:cxn ang="0">
                <a:pos x="connsiteX1" y="connsiteY1"/>
              </a:cxn>
              <a:cxn ang="0">
                <a:pos x="connsiteX2" y="connsiteY2"/>
              </a:cxn>
              <a:cxn ang="0">
                <a:pos x="connsiteX3" y="connsiteY3"/>
              </a:cxn>
            </a:cxnLst>
            <a:rect l="l" t="t" r="r" b="b"/>
            <a:pathLst>
              <a:path w="13126086" h="207624">
                <a:moveTo>
                  <a:pt x="0" y="0"/>
                </a:moveTo>
                <a:lnTo>
                  <a:pt x="13126086" y="0"/>
                </a:lnTo>
                <a:lnTo>
                  <a:pt x="13126086" y="207624"/>
                </a:lnTo>
                <a:lnTo>
                  <a:pt x="0" y="207624"/>
                </a:lnTo>
                <a:close/>
              </a:path>
            </a:pathLst>
          </a:custGeom>
        </p:spPr>
      </p:pic>
      <p:sp>
        <p:nvSpPr>
          <p:cNvPr id="23" name="矩形: 圆角 22">
            <a:extLst>
              <a:ext uri="{FF2B5EF4-FFF2-40B4-BE49-F238E27FC236}">
                <a16:creationId xmlns:a16="http://schemas.microsoft.com/office/drawing/2014/main" id="{FC40394F-BA05-4BF4-8AEE-EBD111D5B93F}"/>
              </a:ext>
            </a:extLst>
          </p:cNvPr>
          <p:cNvSpPr/>
          <p:nvPr/>
        </p:nvSpPr>
        <p:spPr>
          <a:xfrm>
            <a:off x="90003" y="1438250"/>
            <a:ext cx="5304486"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BF2D45D-E802-4C28-873B-2C01A36E9335}"/>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graphicFrame>
        <p:nvGraphicFramePr>
          <p:cNvPr id="25" name="对象 24">
            <a:extLst>
              <a:ext uri="{FF2B5EF4-FFF2-40B4-BE49-F238E27FC236}">
                <a16:creationId xmlns:a16="http://schemas.microsoft.com/office/drawing/2014/main" id="{DDF8B306-920E-40F1-9695-75088A8A703C}"/>
              </a:ext>
            </a:extLst>
          </p:cNvPr>
          <p:cNvGraphicFramePr>
            <a:graphicFrameLocks noChangeAspect="1"/>
          </p:cNvGraphicFramePr>
          <p:nvPr>
            <p:extLst>
              <p:ext uri="{D42A27DB-BD31-4B8C-83A1-F6EECF244321}">
                <p14:modId xmlns:p14="http://schemas.microsoft.com/office/powerpoint/2010/main" val="3154747422"/>
              </p:ext>
            </p:extLst>
          </p:nvPr>
        </p:nvGraphicFramePr>
        <p:xfrm>
          <a:off x="478630" y="1635713"/>
          <a:ext cx="11234738" cy="976313"/>
        </p:xfrm>
        <a:graphic>
          <a:graphicData uri="http://schemas.openxmlformats.org/presentationml/2006/ole">
            <mc:AlternateContent xmlns:mc="http://schemas.openxmlformats.org/markup-compatibility/2006">
              <mc:Choice xmlns:v="urn:schemas-microsoft-com:vml" Requires="v">
                <p:oleObj name="Equation" r:id="rId4" imgW="11234998" imgH="975635" progId="Equation.DSMT4">
                  <p:embed/>
                </p:oleObj>
              </mc:Choice>
              <mc:Fallback>
                <p:oleObj name="Equation" r:id="rId4" imgW="11234998" imgH="975635" progId="Equation.DSMT4">
                  <p:embed/>
                  <p:pic>
                    <p:nvPicPr>
                      <p:cNvPr id="4" name="对象 3">
                        <a:extLst>
                          <a:ext uri="{FF2B5EF4-FFF2-40B4-BE49-F238E27FC236}">
                            <a16:creationId xmlns:a16="http://schemas.microsoft.com/office/drawing/2014/main" id="{A6CE2A7A-E545-4640-94BE-3E7F00E9C960}"/>
                          </a:ext>
                        </a:extLst>
                      </p:cNvPr>
                      <p:cNvPicPr/>
                      <p:nvPr/>
                    </p:nvPicPr>
                    <p:blipFill>
                      <a:blip r:embed="rId5"/>
                      <a:stretch>
                        <a:fillRect/>
                      </a:stretch>
                    </p:blipFill>
                    <p:spPr>
                      <a:xfrm>
                        <a:off x="478630" y="1635713"/>
                        <a:ext cx="11234738" cy="976313"/>
                      </a:xfrm>
                      <a:prstGeom prst="rect">
                        <a:avLst/>
                      </a:prstGeom>
                    </p:spPr>
                  </p:pic>
                </p:oleObj>
              </mc:Fallback>
            </mc:AlternateContent>
          </a:graphicData>
        </a:graphic>
      </p:graphicFrame>
      <p:sp>
        <p:nvSpPr>
          <p:cNvPr id="26" name="箭头: 右 25">
            <a:extLst>
              <a:ext uri="{FF2B5EF4-FFF2-40B4-BE49-F238E27FC236}">
                <a16:creationId xmlns:a16="http://schemas.microsoft.com/office/drawing/2014/main" id="{ECBD7189-054F-4B9F-8197-0675F7EEEEF6}"/>
              </a:ext>
            </a:extLst>
          </p:cNvPr>
          <p:cNvSpPr/>
          <p:nvPr/>
        </p:nvSpPr>
        <p:spPr>
          <a:xfrm>
            <a:off x="2514601" y="2688948"/>
            <a:ext cx="1171574" cy="87187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对象 26">
            <a:extLst>
              <a:ext uri="{FF2B5EF4-FFF2-40B4-BE49-F238E27FC236}">
                <a16:creationId xmlns:a16="http://schemas.microsoft.com/office/drawing/2014/main" id="{F7B5FC57-9096-4619-80B4-3D1459B119E4}"/>
              </a:ext>
            </a:extLst>
          </p:cNvPr>
          <p:cNvGraphicFramePr>
            <a:graphicFrameLocks noChangeAspect="1"/>
          </p:cNvGraphicFramePr>
          <p:nvPr>
            <p:extLst>
              <p:ext uri="{D42A27DB-BD31-4B8C-83A1-F6EECF244321}">
                <p14:modId xmlns:p14="http://schemas.microsoft.com/office/powerpoint/2010/main" val="2504446636"/>
              </p:ext>
            </p:extLst>
          </p:nvPr>
        </p:nvGraphicFramePr>
        <p:xfrm>
          <a:off x="2543175" y="2883774"/>
          <a:ext cx="1025525" cy="434975"/>
        </p:xfrm>
        <a:graphic>
          <a:graphicData uri="http://schemas.openxmlformats.org/presentationml/2006/ole">
            <mc:AlternateContent xmlns:mc="http://schemas.openxmlformats.org/markup-compatibility/2006">
              <mc:Choice xmlns:v="urn:schemas-microsoft-com:vml" Requires="v">
                <p:oleObj name="Equation" r:id="rId6" imgW="507960" imgH="215640" progId="Equation.DSMT4">
                  <p:embed/>
                </p:oleObj>
              </mc:Choice>
              <mc:Fallback>
                <p:oleObj name="Equation" r:id="rId6" imgW="507960" imgH="215640" progId="Equation.DSMT4">
                  <p:embed/>
                  <p:pic>
                    <p:nvPicPr>
                      <p:cNvPr id="3" name="对象 2">
                        <a:extLst>
                          <a:ext uri="{FF2B5EF4-FFF2-40B4-BE49-F238E27FC236}">
                            <a16:creationId xmlns:a16="http://schemas.microsoft.com/office/drawing/2014/main" id="{DF9F1046-A741-44B5-81C5-F9CC480E77A9}"/>
                          </a:ext>
                        </a:extLst>
                      </p:cNvPr>
                      <p:cNvPicPr/>
                      <p:nvPr/>
                    </p:nvPicPr>
                    <p:blipFill>
                      <a:blip r:embed="rId7"/>
                      <a:stretch>
                        <a:fillRect/>
                      </a:stretch>
                    </p:blipFill>
                    <p:spPr>
                      <a:xfrm>
                        <a:off x="2543175" y="2883774"/>
                        <a:ext cx="1025525" cy="434975"/>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67EF584B-9ABD-48D8-81B8-0F1866549E8C}"/>
              </a:ext>
            </a:extLst>
          </p:cNvPr>
          <p:cNvGraphicFramePr>
            <a:graphicFrameLocks noChangeAspect="1"/>
          </p:cNvGraphicFramePr>
          <p:nvPr>
            <p:extLst>
              <p:ext uri="{D42A27DB-BD31-4B8C-83A1-F6EECF244321}">
                <p14:modId xmlns:p14="http://schemas.microsoft.com/office/powerpoint/2010/main" val="911117382"/>
              </p:ext>
            </p:extLst>
          </p:nvPr>
        </p:nvGraphicFramePr>
        <p:xfrm>
          <a:off x="28573" y="4164887"/>
          <a:ext cx="1923444" cy="512676"/>
        </p:xfrm>
        <a:graphic>
          <a:graphicData uri="http://schemas.openxmlformats.org/presentationml/2006/ole">
            <mc:AlternateContent xmlns:mc="http://schemas.openxmlformats.org/markup-compatibility/2006">
              <mc:Choice xmlns:v="urn:schemas-microsoft-com:vml" Requires="v">
                <p:oleObj name="Equation" r:id="rId8" imgW="952200" imgH="253800" progId="Equation.DSMT4">
                  <p:embed/>
                </p:oleObj>
              </mc:Choice>
              <mc:Fallback>
                <p:oleObj name="Equation" r:id="rId8" imgW="952200" imgH="253800" progId="Equation.DSMT4">
                  <p:embed/>
                  <p:pic>
                    <p:nvPicPr>
                      <p:cNvPr id="5" name="对象 4">
                        <a:extLst>
                          <a:ext uri="{FF2B5EF4-FFF2-40B4-BE49-F238E27FC236}">
                            <a16:creationId xmlns:a16="http://schemas.microsoft.com/office/drawing/2014/main" id="{7FDB9424-4579-47D9-BB59-ABAFC3DACDE0}"/>
                          </a:ext>
                        </a:extLst>
                      </p:cNvPr>
                      <p:cNvPicPr/>
                      <p:nvPr/>
                    </p:nvPicPr>
                    <p:blipFill>
                      <a:blip r:embed="rId9"/>
                      <a:stretch>
                        <a:fillRect/>
                      </a:stretch>
                    </p:blipFill>
                    <p:spPr>
                      <a:xfrm>
                        <a:off x="28573" y="4164887"/>
                        <a:ext cx="1923444" cy="512676"/>
                      </a:xfrm>
                      <a:prstGeom prst="rect">
                        <a:avLst/>
                      </a:prstGeom>
                      <a:ln w="19050">
                        <a:solidFill>
                          <a:srgbClr val="2F528F"/>
                        </a:solidFill>
                      </a:ln>
                    </p:spPr>
                  </p:pic>
                </p:oleObj>
              </mc:Fallback>
            </mc:AlternateContent>
          </a:graphicData>
        </a:graphic>
      </p:graphicFrame>
      <p:sp>
        <p:nvSpPr>
          <p:cNvPr id="29" name="箭头: 右 28">
            <a:extLst>
              <a:ext uri="{FF2B5EF4-FFF2-40B4-BE49-F238E27FC236}">
                <a16:creationId xmlns:a16="http://schemas.microsoft.com/office/drawing/2014/main" id="{54A2E3B0-1D33-44DA-93DF-1D2A2AE22BB2}"/>
              </a:ext>
            </a:extLst>
          </p:cNvPr>
          <p:cNvSpPr/>
          <p:nvPr/>
        </p:nvSpPr>
        <p:spPr>
          <a:xfrm>
            <a:off x="2514601" y="3946248"/>
            <a:ext cx="1171574" cy="87187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对象 29">
            <a:extLst>
              <a:ext uri="{FF2B5EF4-FFF2-40B4-BE49-F238E27FC236}">
                <a16:creationId xmlns:a16="http://schemas.microsoft.com/office/drawing/2014/main" id="{239521B6-F3C5-4DB4-9199-773DC748EDAF}"/>
              </a:ext>
            </a:extLst>
          </p:cNvPr>
          <p:cNvGraphicFramePr>
            <a:graphicFrameLocks noChangeAspect="1"/>
          </p:cNvGraphicFramePr>
          <p:nvPr>
            <p:extLst>
              <p:ext uri="{D42A27DB-BD31-4B8C-83A1-F6EECF244321}">
                <p14:modId xmlns:p14="http://schemas.microsoft.com/office/powerpoint/2010/main" val="3269595635"/>
              </p:ext>
            </p:extLst>
          </p:nvPr>
        </p:nvGraphicFramePr>
        <p:xfrm>
          <a:off x="2606675" y="4153774"/>
          <a:ext cx="896938" cy="485775"/>
        </p:xfrm>
        <a:graphic>
          <a:graphicData uri="http://schemas.openxmlformats.org/presentationml/2006/ole">
            <mc:AlternateContent xmlns:mc="http://schemas.openxmlformats.org/markup-compatibility/2006">
              <mc:Choice xmlns:v="urn:schemas-microsoft-com:vml" Requires="v">
                <p:oleObj name="Equation" r:id="rId10" imgW="444240" imgH="241200" progId="Equation.DSMT4">
                  <p:embed/>
                </p:oleObj>
              </mc:Choice>
              <mc:Fallback>
                <p:oleObj name="Equation" r:id="rId10" imgW="444240" imgH="241200" progId="Equation.DSMT4">
                  <p:embed/>
                  <p:pic>
                    <p:nvPicPr>
                      <p:cNvPr id="52" name="对象 51">
                        <a:extLst>
                          <a:ext uri="{FF2B5EF4-FFF2-40B4-BE49-F238E27FC236}">
                            <a16:creationId xmlns:a16="http://schemas.microsoft.com/office/drawing/2014/main" id="{7901E47C-D339-4B1C-B651-C6532C7D6C99}"/>
                          </a:ext>
                        </a:extLst>
                      </p:cNvPr>
                      <p:cNvPicPr/>
                      <p:nvPr/>
                    </p:nvPicPr>
                    <p:blipFill>
                      <a:blip r:embed="rId11"/>
                      <a:stretch>
                        <a:fillRect/>
                      </a:stretch>
                    </p:blipFill>
                    <p:spPr>
                      <a:xfrm>
                        <a:off x="2606675" y="4153774"/>
                        <a:ext cx="896938" cy="485775"/>
                      </a:xfrm>
                      <a:prstGeom prst="rect">
                        <a:avLst/>
                      </a:prstGeom>
                    </p:spPr>
                  </p:pic>
                </p:oleObj>
              </mc:Fallback>
            </mc:AlternateContent>
          </a:graphicData>
        </a:graphic>
      </p:graphicFrame>
      <p:sp>
        <p:nvSpPr>
          <p:cNvPr id="31" name="箭头: 右 30">
            <a:extLst>
              <a:ext uri="{FF2B5EF4-FFF2-40B4-BE49-F238E27FC236}">
                <a16:creationId xmlns:a16="http://schemas.microsoft.com/office/drawing/2014/main" id="{DADBC421-DF8A-497E-947C-CB7F1A5D376E}"/>
              </a:ext>
            </a:extLst>
          </p:cNvPr>
          <p:cNvSpPr/>
          <p:nvPr/>
        </p:nvSpPr>
        <p:spPr>
          <a:xfrm>
            <a:off x="2514601" y="5289273"/>
            <a:ext cx="1171574" cy="87187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对象 31">
            <a:extLst>
              <a:ext uri="{FF2B5EF4-FFF2-40B4-BE49-F238E27FC236}">
                <a16:creationId xmlns:a16="http://schemas.microsoft.com/office/drawing/2014/main" id="{A77F7BB1-4E47-4D64-BF9C-485B28F478B7}"/>
              </a:ext>
            </a:extLst>
          </p:cNvPr>
          <p:cNvGraphicFramePr>
            <a:graphicFrameLocks noChangeAspect="1"/>
          </p:cNvGraphicFramePr>
          <p:nvPr>
            <p:extLst>
              <p:ext uri="{D42A27DB-BD31-4B8C-83A1-F6EECF244321}">
                <p14:modId xmlns:p14="http://schemas.microsoft.com/office/powerpoint/2010/main" val="3066353261"/>
              </p:ext>
            </p:extLst>
          </p:nvPr>
        </p:nvGraphicFramePr>
        <p:xfrm>
          <a:off x="2543175" y="5484099"/>
          <a:ext cx="1025525" cy="434975"/>
        </p:xfrm>
        <a:graphic>
          <a:graphicData uri="http://schemas.openxmlformats.org/presentationml/2006/ole">
            <mc:AlternateContent xmlns:mc="http://schemas.openxmlformats.org/markup-compatibility/2006">
              <mc:Choice xmlns:v="urn:schemas-microsoft-com:vml" Requires="v">
                <p:oleObj name="Equation" r:id="rId12" imgW="507960" imgH="215640" progId="Equation.DSMT4">
                  <p:embed/>
                </p:oleObj>
              </mc:Choice>
              <mc:Fallback>
                <p:oleObj name="Equation" r:id="rId12" imgW="507960" imgH="215640" progId="Equation.DSMT4">
                  <p:embed/>
                  <p:pic>
                    <p:nvPicPr>
                      <p:cNvPr id="54" name="对象 53">
                        <a:extLst>
                          <a:ext uri="{FF2B5EF4-FFF2-40B4-BE49-F238E27FC236}">
                            <a16:creationId xmlns:a16="http://schemas.microsoft.com/office/drawing/2014/main" id="{2470645F-353C-4DF7-BE34-407BCBDB87AF}"/>
                          </a:ext>
                        </a:extLst>
                      </p:cNvPr>
                      <p:cNvPicPr/>
                      <p:nvPr/>
                    </p:nvPicPr>
                    <p:blipFill>
                      <a:blip r:embed="rId13"/>
                      <a:stretch>
                        <a:fillRect/>
                      </a:stretch>
                    </p:blipFill>
                    <p:spPr>
                      <a:xfrm>
                        <a:off x="2543175" y="5484099"/>
                        <a:ext cx="1025525" cy="434975"/>
                      </a:xfrm>
                      <a:prstGeom prst="rect">
                        <a:avLst/>
                      </a:prstGeom>
                    </p:spPr>
                  </p:pic>
                </p:oleObj>
              </mc:Fallback>
            </mc:AlternateContent>
          </a:graphicData>
        </a:graphic>
      </p:graphicFrame>
      <p:sp>
        <p:nvSpPr>
          <p:cNvPr id="33" name="左大括号 32">
            <a:extLst>
              <a:ext uri="{FF2B5EF4-FFF2-40B4-BE49-F238E27FC236}">
                <a16:creationId xmlns:a16="http://schemas.microsoft.com/office/drawing/2014/main" id="{F3FBFEA2-3FBD-4371-ACFF-FAEF1FA5AB2D}"/>
              </a:ext>
            </a:extLst>
          </p:cNvPr>
          <p:cNvSpPr/>
          <p:nvPr/>
        </p:nvSpPr>
        <p:spPr>
          <a:xfrm>
            <a:off x="2095500" y="3112374"/>
            <a:ext cx="352425" cy="2638425"/>
          </a:xfrm>
          <a:prstGeom prst="leftBrace">
            <a:avLst>
              <a:gd name="adj1" fmla="val 8400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34" name="对象 33">
            <a:extLst>
              <a:ext uri="{FF2B5EF4-FFF2-40B4-BE49-F238E27FC236}">
                <a16:creationId xmlns:a16="http://schemas.microsoft.com/office/drawing/2014/main" id="{ED5136DD-126D-4C8C-BA37-DAF621D5C661}"/>
              </a:ext>
            </a:extLst>
          </p:cNvPr>
          <p:cNvGraphicFramePr>
            <a:graphicFrameLocks noChangeAspect="1"/>
          </p:cNvGraphicFramePr>
          <p:nvPr>
            <p:extLst>
              <p:ext uri="{D42A27DB-BD31-4B8C-83A1-F6EECF244321}">
                <p14:modId xmlns:p14="http://schemas.microsoft.com/office/powerpoint/2010/main" val="1727727934"/>
              </p:ext>
            </p:extLst>
          </p:nvPr>
        </p:nvGraphicFramePr>
        <p:xfrm>
          <a:off x="3776660" y="4173777"/>
          <a:ext cx="769378" cy="461772"/>
        </p:xfrm>
        <a:graphic>
          <a:graphicData uri="http://schemas.openxmlformats.org/presentationml/2006/ole">
            <mc:AlternateContent xmlns:mc="http://schemas.openxmlformats.org/markup-compatibility/2006">
              <mc:Choice xmlns:v="urn:schemas-microsoft-com:vml" Requires="v">
                <p:oleObj name="Equation" r:id="rId14" imgW="380880" imgH="228600" progId="Equation.DSMT4">
                  <p:embed/>
                </p:oleObj>
              </mc:Choice>
              <mc:Fallback>
                <p:oleObj name="Equation" r:id="rId14" imgW="380880" imgH="228600" progId="Equation.DSMT4">
                  <p:embed/>
                  <p:pic>
                    <p:nvPicPr>
                      <p:cNvPr id="9" name="对象 8">
                        <a:extLst>
                          <a:ext uri="{FF2B5EF4-FFF2-40B4-BE49-F238E27FC236}">
                            <a16:creationId xmlns:a16="http://schemas.microsoft.com/office/drawing/2014/main" id="{189D6768-38B1-4877-B5CA-E39FBDBB0437}"/>
                          </a:ext>
                        </a:extLst>
                      </p:cNvPr>
                      <p:cNvPicPr/>
                      <p:nvPr/>
                    </p:nvPicPr>
                    <p:blipFill>
                      <a:blip r:embed="rId15"/>
                      <a:stretch>
                        <a:fillRect/>
                      </a:stretch>
                    </p:blipFill>
                    <p:spPr>
                      <a:xfrm>
                        <a:off x="3776660" y="4173777"/>
                        <a:ext cx="769378" cy="461772"/>
                      </a:xfrm>
                      <a:prstGeom prst="rect">
                        <a:avLst/>
                      </a:prstGeom>
                      <a:ln w="19050">
                        <a:solidFill>
                          <a:srgbClr val="2F528F"/>
                        </a:solidFill>
                      </a:ln>
                    </p:spPr>
                  </p:pic>
                </p:oleObj>
              </mc:Fallback>
            </mc:AlternateContent>
          </a:graphicData>
        </a:graphic>
      </p:graphicFrame>
      <p:graphicFrame>
        <p:nvGraphicFramePr>
          <p:cNvPr id="35" name="对象 34">
            <a:extLst>
              <a:ext uri="{FF2B5EF4-FFF2-40B4-BE49-F238E27FC236}">
                <a16:creationId xmlns:a16="http://schemas.microsoft.com/office/drawing/2014/main" id="{896BC1AB-761C-4751-A01F-D35687BA68BE}"/>
              </a:ext>
            </a:extLst>
          </p:cNvPr>
          <p:cNvGraphicFramePr>
            <a:graphicFrameLocks noChangeAspect="1"/>
          </p:cNvGraphicFramePr>
          <p:nvPr>
            <p:extLst>
              <p:ext uri="{D42A27DB-BD31-4B8C-83A1-F6EECF244321}">
                <p14:modId xmlns:p14="http://schemas.microsoft.com/office/powerpoint/2010/main" val="4245031365"/>
              </p:ext>
            </p:extLst>
          </p:nvPr>
        </p:nvGraphicFramePr>
        <p:xfrm>
          <a:off x="3729038" y="2736137"/>
          <a:ext cx="1666875" cy="744537"/>
        </p:xfrm>
        <a:graphic>
          <a:graphicData uri="http://schemas.openxmlformats.org/presentationml/2006/ole">
            <mc:AlternateContent xmlns:mc="http://schemas.openxmlformats.org/markup-compatibility/2006">
              <mc:Choice xmlns:v="urn:schemas-microsoft-com:vml" Requires="v">
                <p:oleObj name="Equation" r:id="rId16" imgW="825480" imgH="368280" progId="Equation.DSMT4">
                  <p:embed/>
                </p:oleObj>
              </mc:Choice>
              <mc:Fallback>
                <p:oleObj name="Equation" r:id="rId16" imgW="825480" imgH="368280" progId="Equation.DSMT4">
                  <p:embed/>
                  <p:pic>
                    <p:nvPicPr>
                      <p:cNvPr id="10" name="对象 9">
                        <a:extLst>
                          <a:ext uri="{FF2B5EF4-FFF2-40B4-BE49-F238E27FC236}">
                            <a16:creationId xmlns:a16="http://schemas.microsoft.com/office/drawing/2014/main" id="{8885E81B-67F6-4A68-B36B-DD7BA0F84D53}"/>
                          </a:ext>
                        </a:extLst>
                      </p:cNvPr>
                      <p:cNvPicPr/>
                      <p:nvPr/>
                    </p:nvPicPr>
                    <p:blipFill>
                      <a:blip r:embed="rId17"/>
                      <a:stretch>
                        <a:fillRect/>
                      </a:stretch>
                    </p:blipFill>
                    <p:spPr>
                      <a:xfrm>
                        <a:off x="3729038" y="2736137"/>
                        <a:ext cx="1666875" cy="744537"/>
                      </a:xfrm>
                      <a:prstGeom prst="rect">
                        <a:avLst/>
                      </a:prstGeom>
                      <a:ln w="19050">
                        <a:solidFill>
                          <a:srgbClr val="2F528F"/>
                        </a:solidFill>
                      </a:ln>
                    </p:spPr>
                  </p:pic>
                </p:oleObj>
              </mc:Fallback>
            </mc:AlternateContent>
          </a:graphicData>
        </a:graphic>
      </p:graphicFrame>
      <p:graphicFrame>
        <p:nvGraphicFramePr>
          <p:cNvPr id="36" name="对象 35">
            <a:extLst>
              <a:ext uri="{FF2B5EF4-FFF2-40B4-BE49-F238E27FC236}">
                <a16:creationId xmlns:a16="http://schemas.microsoft.com/office/drawing/2014/main" id="{891DF39A-6E19-4782-9DC9-8FD59F5CBB27}"/>
              </a:ext>
            </a:extLst>
          </p:cNvPr>
          <p:cNvGraphicFramePr>
            <a:graphicFrameLocks noChangeAspect="1"/>
          </p:cNvGraphicFramePr>
          <p:nvPr>
            <p:extLst>
              <p:ext uri="{D42A27DB-BD31-4B8C-83A1-F6EECF244321}">
                <p14:modId xmlns:p14="http://schemas.microsoft.com/office/powerpoint/2010/main" val="2726975755"/>
              </p:ext>
            </p:extLst>
          </p:nvPr>
        </p:nvGraphicFramePr>
        <p:xfrm>
          <a:off x="3792535" y="5514262"/>
          <a:ext cx="743926" cy="410141"/>
        </p:xfrm>
        <a:graphic>
          <a:graphicData uri="http://schemas.openxmlformats.org/presentationml/2006/ole">
            <mc:AlternateContent xmlns:mc="http://schemas.openxmlformats.org/markup-compatibility/2006">
              <mc:Choice xmlns:v="urn:schemas-microsoft-com:vml" Requires="v">
                <p:oleObj name="Equation" r:id="rId18" imgW="368280" imgH="203040" progId="Equation.DSMT4">
                  <p:embed/>
                </p:oleObj>
              </mc:Choice>
              <mc:Fallback>
                <p:oleObj name="Equation" r:id="rId18" imgW="368280" imgH="203040" progId="Equation.DSMT4">
                  <p:embed/>
                  <p:pic>
                    <p:nvPicPr>
                      <p:cNvPr id="11" name="对象 10">
                        <a:extLst>
                          <a:ext uri="{FF2B5EF4-FFF2-40B4-BE49-F238E27FC236}">
                            <a16:creationId xmlns:a16="http://schemas.microsoft.com/office/drawing/2014/main" id="{EE5FB2BE-49A3-4EFB-BC2C-0A0657F82777}"/>
                          </a:ext>
                        </a:extLst>
                      </p:cNvPr>
                      <p:cNvPicPr/>
                      <p:nvPr/>
                    </p:nvPicPr>
                    <p:blipFill>
                      <a:blip r:embed="rId19"/>
                      <a:stretch>
                        <a:fillRect/>
                      </a:stretch>
                    </p:blipFill>
                    <p:spPr>
                      <a:xfrm>
                        <a:off x="3792535" y="5514262"/>
                        <a:ext cx="743926" cy="410141"/>
                      </a:xfrm>
                      <a:prstGeom prst="rect">
                        <a:avLst/>
                      </a:prstGeom>
                      <a:ln w="19050">
                        <a:solidFill>
                          <a:srgbClr val="2F528F"/>
                        </a:solidFill>
                      </a:ln>
                    </p:spPr>
                  </p:pic>
                </p:oleObj>
              </mc:Fallback>
            </mc:AlternateContent>
          </a:graphicData>
        </a:graphic>
      </p:graphicFrame>
      <p:sp>
        <p:nvSpPr>
          <p:cNvPr id="37" name="箭头: 右 36">
            <a:extLst>
              <a:ext uri="{FF2B5EF4-FFF2-40B4-BE49-F238E27FC236}">
                <a16:creationId xmlns:a16="http://schemas.microsoft.com/office/drawing/2014/main" id="{D171E9A9-5C10-4E8A-B285-3DE124C958D2}"/>
              </a:ext>
            </a:extLst>
          </p:cNvPr>
          <p:cNvSpPr/>
          <p:nvPr/>
        </p:nvSpPr>
        <p:spPr>
          <a:xfrm>
            <a:off x="5676900" y="2578974"/>
            <a:ext cx="1447799"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8" name="对象 37">
            <a:extLst>
              <a:ext uri="{FF2B5EF4-FFF2-40B4-BE49-F238E27FC236}">
                <a16:creationId xmlns:a16="http://schemas.microsoft.com/office/drawing/2014/main" id="{83C9DF30-BFDE-47A0-9DD8-92B3A277685C}"/>
              </a:ext>
            </a:extLst>
          </p:cNvPr>
          <p:cNvGraphicFramePr>
            <a:graphicFrameLocks noChangeAspect="1"/>
          </p:cNvGraphicFramePr>
          <p:nvPr>
            <p:extLst>
              <p:ext uri="{D42A27DB-BD31-4B8C-83A1-F6EECF244321}">
                <p14:modId xmlns:p14="http://schemas.microsoft.com/office/powerpoint/2010/main" val="3089423890"/>
              </p:ext>
            </p:extLst>
          </p:nvPr>
        </p:nvGraphicFramePr>
        <p:xfrm>
          <a:off x="5645147" y="2585324"/>
          <a:ext cx="1355725" cy="461963"/>
        </p:xfrm>
        <a:graphic>
          <a:graphicData uri="http://schemas.openxmlformats.org/presentationml/2006/ole">
            <mc:AlternateContent xmlns:mc="http://schemas.openxmlformats.org/markup-compatibility/2006">
              <mc:Choice xmlns:v="urn:schemas-microsoft-com:vml" Requires="v">
                <p:oleObj name="Equation" r:id="rId20" imgW="672840" imgH="228600" progId="Equation.DSMT4">
                  <p:embed/>
                </p:oleObj>
              </mc:Choice>
              <mc:Fallback>
                <p:oleObj name="Equation" r:id="rId20" imgW="672840" imgH="228600" progId="Equation.DSMT4">
                  <p:embed/>
                  <p:pic>
                    <p:nvPicPr>
                      <p:cNvPr id="57" name="对象 56">
                        <a:extLst>
                          <a:ext uri="{FF2B5EF4-FFF2-40B4-BE49-F238E27FC236}">
                            <a16:creationId xmlns:a16="http://schemas.microsoft.com/office/drawing/2014/main" id="{4775BED1-EFDE-4543-AF11-D0301DCAD1F9}"/>
                          </a:ext>
                        </a:extLst>
                      </p:cNvPr>
                      <p:cNvPicPr/>
                      <p:nvPr/>
                    </p:nvPicPr>
                    <p:blipFill>
                      <a:blip r:embed="rId21"/>
                      <a:stretch>
                        <a:fillRect/>
                      </a:stretch>
                    </p:blipFill>
                    <p:spPr>
                      <a:xfrm>
                        <a:off x="5645147" y="2585324"/>
                        <a:ext cx="1355725" cy="461963"/>
                      </a:xfrm>
                      <a:prstGeom prst="rect">
                        <a:avLst/>
                      </a:prstGeom>
                    </p:spPr>
                  </p:pic>
                </p:oleObj>
              </mc:Fallback>
            </mc:AlternateContent>
          </a:graphicData>
        </a:graphic>
      </p:graphicFrame>
      <p:sp>
        <p:nvSpPr>
          <p:cNvPr id="39" name="箭头: 右 38">
            <a:extLst>
              <a:ext uri="{FF2B5EF4-FFF2-40B4-BE49-F238E27FC236}">
                <a16:creationId xmlns:a16="http://schemas.microsoft.com/office/drawing/2014/main" id="{AFB19B93-0D18-49FF-B6AE-2838BC3A223F}"/>
              </a:ext>
            </a:extLst>
          </p:cNvPr>
          <p:cNvSpPr/>
          <p:nvPr/>
        </p:nvSpPr>
        <p:spPr>
          <a:xfrm>
            <a:off x="5676901" y="3207624"/>
            <a:ext cx="1447799"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0" name="对象 39">
            <a:extLst>
              <a:ext uri="{FF2B5EF4-FFF2-40B4-BE49-F238E27FC236}">
                <a16:creationId xmlns:a16="http://schemas.microsoft.com/office/drawing/2014/main" id="{960389FB-BB31-4352-AAAB-7163F923C52C}"/>
              </a:ext>
            </a:extLst>
          </p:cNvPr>
          <p:cNvGraphicFramePr>
            <a:graphicFrameLocks noChangeAspect="1"/>
          </p:cNvGraphicFramePr>
          <p:nvPr>
            <p:extLst>
              <p:ext uri="{D42A27DB-BD31-4B8C-83A1-F6EECF244321}">
                <p14:modId xmlns:p14="http://schemas.microsoft.com/office/powerpoint/2010/main" val="2452717600"/>
              </p:ext>
            </p:extLst>
          </p:nvPr>
        </p:nvGraphicFramePr>
        <p:xfrm>
          <a:off x="5648321" y="3217149"/>
          <a:ext cx="1357312" cy="461963"/>
        </p:xfrm>
        <a:graphic>
          <a:graphicData uri="http://schemas.openxmlformats.org/presentationml/2006/ole">
            <mc:AlternateContent xmlns:mc="http://schemas.openxmlformats.org/markup-compatibility/2006">
              <mc:Choice xmlns:v="urn:schemas-microsoft-com:vml" Requires="v">
                <p:oleObj name="Equation" r:id="rId22" imgW="672840" imgH="228600" progId="Equation.DSMT4">
                  <p:embed/>
                </p:oleObj>
              </mc:Choice>
              <mc:Fallback>
                <p:oleObj name="Equation" r:id="rId22" imgW="672840" imgH="228600" progId="Equation.DSMT4">
                  <p:embed/>
                  <p:pic>
                    <p:nvPicPr>
                      <p:cNvPr id="67" name="对象 66">
                        <a:extLst>
                          <a:ext uri="{FF2B5EF4-FFF2-40B4-BE49-F238E27FC236}">
                            <a16:creationId xmlns:a16="http://schemas.microsoft.com/office/drawing/2014/main" id="{8C1B1CE9-5A26-4A7C-A168-7AD21D31CA9F}"/>
                          </a:ext>
                        </a:extLst>
                      </p:cNvPr>
                      <p:cNvPicPr/>
                      <p:nvPr/>
                    </p:nvPicPr>
                    <p:blipFill>
                      <a:blip r:embed="rId23"/>
                      <a:stretch>
                        <a:fillRect/>
                      </a:stretch>
                    </p:blipFill>
                    <p:spPr>
                      <a:xfrm>
                        <a:off x="5648321" y="3217149"/>
                        <a:ext cx="1357312" cy="461963"/>
                      </a:xfrm>
                      <a:prstGeom prst="rect">
                        <a:avLst/>
                      </a:prstGeom>
                    </p:spPr>
                  </p:pic>
                </p:oleObj>
              </mc:Fallback>
            </mc:AlternateContent>
          </a:graphicData>
        </a:graphic>
      </p:graphicFrame>
      <p:sp>
        <p:nvSpPr>
          <p:cNvPr id="41" name="箭头: 右 40">
            <a:extLst>
              <a:ext uri="{FF2B5EF4-FFF2-40B4-BE49-F238E27FC236}">
                <a16:creationId xmlns:a16="http://schemas.microsoft.com/office/drawing/2014/main" id="{0C3F233F-AA9D-4529-AA5B-9015CDB555AA}"/>
              </a:ext>
            </a:extLst>
          </p:cNvPr>
          <p:cNvSpPr/>
          <p:nvPr/>
        </p:nvSpPr>
        <p:spPr>
          <a:xfrm>
            <a:off x="5673725" y="3864849"/>
            <a:ext cx="1317625"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对象 41">
            <a:extLst>
              <a:ext uri="{FF2B5EF4-FFF2-40B4-BE49-F238E27FC236}">
                <a16:creationId xmlns:a16="http://schemas.microsoft.com/office/drawing/2014/main" id="{124C1DD5-DD63-4F3B-B978-63C7E2A92536}"/>
              </a:ext>
            </a:extLst>
          </p:cNvPr>
          <p:cNvGraphicFramePr>
            <a:graphicFrameLocks noChangeAspect="1"/>
          </p:cNvGraphicFramePr>
          <p:nvPr>
            <p:extLst>
              <p:ext uri="{D42A27DB-BD31-4B8C-83A1-F6EECF244321}">
                <p14:modId xmlns:p14="http://schemas.microsoft.com/office/powerpoint/2010/main" val="2336346458"/>
              </p:ext>
            </p:extLst>
          </p:nvPr>
        </p:nvGraphicFramePr>
        <p:xfrm>
          <a:off x="5688019" y="3858499"/>
          <a:ext cx="1204912" cy="487363"/>
        </p:xfrm>
        <a:graphic>
          <a:graphicData uri="http://schemas.openxmlformats.org/presentationml/2006/ole">
            <mc:AlternateContent xmlns:mc="http://schemas.openxmlformats.org/markup-compatibility/2006">
              <mc:Choice xmlns:v="urn:schemas-microsoft-com:vml" Requires="v">
                <p:oleObj name="Equation" r:id="rId24" imgW="596880" imgH="241200" progId="Equation.DSMT4">
                  <p:embed/>
                </p:oleObj>
              </mc:Choice>
              <mc:Fallback>
                <p:oleObj name="Equation" r:id="rId24" imgW="596880" imgH="241200" progId="Equation.DSMT4">
                  <p:embed/>
                  <p:pic>
                    <p:nvPicPr>
                      <p:cNvPr id="69" name="对象 68">
                        <a:extLst>
                          <a:ext uri="{FF2B5EF4-FFF2-40B4-BE49-F238E27FC236}">
                            <a16:creationId xmlns:a16="http://schemas.microsoft.com/office/drawing/2014/main" id="{3C36AF0D-6D09-47E7-8526-34AA93A6E08B}"/>
                          </a:ext>
                        </a:extLst>
                      </p:cNvPr>
                      <p:cNvPicPr/>
                      <p:nvPr/>
                    </p:nvPicPr>
                    <p:blipFill>
                      <a:blip r:embed="rId25"/>
                      <a:stretch>
                        <a:fillRect/>
                      </a:stretch>
                    </p:blipFill>
                    <p:spPr>
                      <a:xfrm>
                        <a:off x="5688019" y="3858499"/>
                        <a:ext cx="1204912" cy="487363"/>
                      </a:xfrm>
                      <a:prstGeom prst="rect">
                        <a:avLst/>
                      </a:prstGeom>
                    </p:spPr>
                  </p:pic>
                </p:oleObj>
              </mc:Fallback>
            </mc:AlternateContent>
          </a:graphicData>
        </a:graphic>
      </p:graphicFrame>
      <p:sp>
        <p:nvSpPr>
          <p:cNvPr id="43" name="箭头: 右 42">
            <a:extLst>
              <a:ext uri="{FF2B5EF4-FFF2-40B4-BE49-F238E27FC236}">
                <a16:creationId xmlns:a16="http://schemas.microsoft.com/office/drawing/2014/main" id="{E26519A9-CBCE-4504-A2AC-3294F4C75434}"/>
              </a:ext>
            </a:extLst>
          </p:cNvPr>
          <p:cNvSpPr/>
          <p:nvPr/>
        </p:nvSpPr>
        <p:spPr>
          <a:xfrm>
            <a:off x="5673726" y="4493499"/>
            <a:ext cx="1317624"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4" name="对象 43">
            <a:extLst>
              <a:ext uri="{FF2B5EF4-FFF2-40B4-BE49-F238E27FC236}">
                <a16:creationId xmlns:a16="http://schemas.microsoft.com/office/drawing/2014/main" id="{7BA2681C-FC9A-486D-884A-95C40D2141D6}"/>
              </a:ext>
            </a:extLst>
          </p:cNvPr>
          <p:cNvGraphicFramePr>
            <a:graphicFrameLocks noChangeAspect="1"/>
          </p:cNvGraphicFramePr>
          <p:nvPr>
            <p:extLst>
              <p:ext uri="{D42A27DB-BD31-4B8C-83A1-F6EECF244321}">
                <p14:modId xmlns:p14="http://schemas.microsoft.com/office/powerpoint/2010/main" val="2250260823"/>
              </p:ext>
            </p:extLst>
          </p:nvPr>
        </p:nvGraphicFramePr>
        <p:xfrm>
          <a:off x="5688013" y="4487149"/>
          <a:ext cx="1204912" cy="487363"/>
        </p:xfrm>
        <a:graphic>
          <a:graphicData uri="http://schemas.openxmlformats.org/presentationml/2006/ole">
            <mc:AlternateContent xmlns:mc="http://schemas.openxmlformats.org/markup-compatibility/2006">
              <mc:Choice xmlns:v="urn:schemas-microsoft-com:vml" Requires="v">
                <p:oleObj name="Equation" r:id="rId26" imgW="596880" imgH="241200" progId="Equation.DSMT4">
                  <p:embed/>
                </p:oleObj>
              </mc:Choice>
              <mc:Fallback>
                <p:oleObj name="Equation" r:id="rId26" imgW="596880" imgH="241200" progId="Equation.DSMT4">
                  <p:embed/>
                  <p:pic>
                    <p:nvPicPr>
                      <p:cNvPr id="71" name="对象 70">
                        <a:extLst>
                          <a:ext uri="{FF2B5EF4-FFF2-40B4-BE49-F238E27FC236}">
                            <a16:creationId xmlns:a16="http://schemas.microsoft.com/office/drawing/2014/main" id="{9E0ED026-AF93-4E87-A25B-453369D847C3}"/>
                          </a:ext>
                        </a:extLst>
                      </p:cNvPr>
                      <p:cNvPicPr/>
                      <p:nvPr/>
                    </p:nvPicPr>
                    <p:blipFill>
                      <a:blip r:embed="rId27"/>
                      <a:stretch>
                        <a:fillRect/>
                      </a:stretch>
                    </p:blipFill>
                    <p:spPr>
                      <a:xfrm>
                        <a:off x="5688013" y="4487149"/>
                        <a:ext cx="1204912" cy="487363"/>
                      </a:xfrm>
                      <a:prstGeom prst="rect">
                        <a:avLst/>
                      </a:prstGeom>
                    </p:spPr>
                  </p:pic>
                </p:oleObj>
              </mc:Fallback>
            </mc:AlternateContent>
          </a:graphicData>
        </a:graphic>
      </p:graphicFrame>
      <p:sp>
        <p:nvSpPr>
          <p:cNvPr id="45" name="箭头: 右 44">
            <a:extLst>
              <a:ext uri="{FF2B5EF4-FFF2-40B4-BE49-F238E27FC236}">
                <a16:creationId xmlns:a16="http://schemas.microsoft.com/office/drawing/2014/main" id="{E4DBDFEA-3A5C-40D5-BA00-40CF53F3F98C}"/>
              </a:ext>
            </a:extLst>
          </p:cNvPr>
          <p:cNvSpPr/>
          <p:nvPr/>
        </p:nvSpPr>
        <p:spPr>
          <a:xfrm>
            <a:off x="5672395" y="5179914"/>
            <a:ext cx="1133474"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6" name="对象 45">
            <a:extLst>
              <a:ext uri="{FF2B5EF4-FFF2-40B4-BE49-F238E27FC236}">
                <a16:creationId xmlns:a16="http://schemas.microsoft.com/office/drawing/2014/main" id="{7231A038-98C8-4AAF-B1FC-F7868212B769}"/>
              </a:ext>
            </a:extLst>
          </p:cNvPr>
          <p:cNvGraphicFramePr>
            <a:graphicFrameLocks noChangeAspect="1"/>
          </p:cNvGraphicFramePr>
          <p:nvPr>
            <p:extLst>
              <p:ext uri="{D42A27DB-BD31-4B8C-83A1-F6EECF244321}">
                <p14:modId xmlns:p14="http://schemas.microsoft.com/office/powerpoint/2010/main" val="1276987437"/>
              </p:ext>
            </p:extLst>
          </p:nvPr>
        </p:nvGraphicFramePr>
        <p:xfrm>
          <a:off x="5751513" y="5211049"/>
          <a:ext cx="819150" cy="409575"/>
        </p:xfrm>
        <a:graphic>
          <a:graphicData uri="http://schemas.openxmlformats.org/presentationml/2006/ole">
            <mc:AlternateContent xmlns:mc="http://schemas.openxmlformats.org/markup-compatibility/2006">
              <mc:Choice xmlns:v="urn:schemas-microsoft-com:vml" Requires="v">
                <p:oleObj name="Equation" r:id="rId28" imgW="406080" imgH="203040" progId="Equation.DSMT4">
                  <p:embed/>
                </p:oleObj>
              </mc:Choice>
              <mc:Fallback>
                <p:oleObj name="Equation" r:id="rId28" imgW="406080" imgH="203040" progId="Equation.DSMT4">
                  <p:embed/>
                  <p:pic>
                    <p:nvPicPr>
                      <p:cNvPr id="73" name="对象 72">
                        <a:extLst>
                          <a:ext uri="{FF2B5EF4-FFF2-40B4-BE49-F238E27FC236}">
                            <a16:creationId xmlns:a16="http://schemas.microsoft.com/office/drawing/2014/main" id="{6C3E3F8E-E2B0-4527-9D42-B4E62455D8EA}"/>
                          </a:ext>
                        </a:extLst>
                      </p:cNvPr>
                      <p:cNvPicPr/>
                      <p:nvPr/>
                    </p:nvPicPr>
                    <p:blipFill>
                      <a:blip r:embed="rId29"/>
                      <a:stretch>
                        <a:fillRect/>
                      </a:stretch>
                    </p:blipFill>
                    <p:spPr>
                      <a:xfrm>
                        <a:off x="5751513" y="5211049"/>
                        <a:ext cx="819150" cy="409575"/>
                      </a:xfrm>
                      <a:prstGeom prst="rect">
                        <a:avLst/>
                      </a:prstGeom>
                    </p:spPr>
                  </p:pic>
                </p:oleObj>
              </mc:Fallback>
            </mc:AlternateContent>
          </a:graphicData>
        </a:graphic>
      </p:graphicFrame>
      <p:sp>
        <p:nvSpPr>
          <p:cNvPr id="47" name="箭头: 右 46">
            <a:extLst>
              <a:ext uri="{FF2B5EF4-FFF2-40B4-BE49-F238E27FC236}">
                <a16:creationId xmlns:a16="http://schemas.microsoft.com/office/drawing/2014/main" id="{A69A75AA-ABEA-4285-9B60-9C9560B9045D}"/>
              </a:ext>
            </a:extLst>
          </p:cNvPr>
          <p:cNvSpPr/>
          <p:nvPr/>
        </p:nvSpPr>
        <p:spPr>
          <a:xfrm>
            <a:off x="5672395" y="5808564"/>
            <a:ext cx="1133474"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8" name="对象 47">
            <a:extLst>
              <a:ext uri="{FF2B5EF4-FFF2-40B4-BE49-F238E27FC236}">
                <a16:creationId xmlns:a16="http://schemas.microsoft.com/office/drawing/2014/main" id="{1D9A2438-81CC-4E06-A357-F7125F19FE0D}"/>
              </a:ext>
            </a:extLst>
          </p:cNvPr>
          <p:cNvGraphicFramePr>
            <a:graphicFrameLocks noChangeAspect="1"/>
          </p:cNvGraphicFramePr>
          <p:nvPr>
            <p:extLst>
              <p:ext uri="{D42A27DB-BD31-4B8C-83A1-F6EECF244321}">
                <p14:modId xmlns:p14="http://schemas.microsoft.com/office/powerpoint/2010/main" val="2260578843"/>
              </p:ext>
            </p:extLst>
          </p:nvPr>
        </p:nvGraphicFramePr>
        <p:xfrm>
          <a:off x="5751513" y="5839699"/>
          <a:ext cx="819150" cy="407988"/>
        </p:xfrm>
        <a:graphic>
          <a:graphicData uri="http://schemas.openxmlformats.org/presentationml/2006/ole">
            <mc:AlternateContent xmlns:mc="http://schemas.openxmlformats.org/markup-compatibility/2006">
              <mc:Choice xmlns:v="urn:schemas-microsoft-com:vml" Requires="v">
                <p:oleObj name="Equation" r:id="rId30" imgW="406080" imgH="203040" progId="Equation.DSMT4">
                  <p:embed/>
                </p:oleObj>
              </mc:Choice>
              <mc:Fallback>
                <p:oleObj name="Equation" r:id="rId30" imgW="406080" imgH="203040" progId="Equation.DSMT4">
                  <p:embed/>
                  <p:pic>
                    <p:nvPicPr>
                      <p:cNvPr id="75" name="对象 74">
                        <a:extLst>
                          <a:ext uri="{FF2B5EF4-FFF2-40B4-BE49-F238E27FC236}">
                            <a16:creationId xmlns:a16="http://schemas.microsoft.com/office/drawing/2014/main" id="{C724E3B3-CC73-4B15-8332-F9AAF5956ED0}"/>
                          </a:ext>
                        </a:extLst>
                      </p:cNvPr>
                      <p:cNvPicPr/>
                      <p:nvPr/>
                    </p:nvPicPr>
                    <p:blipFill>
                      <a:blip r:embed="rId31"/>
                      <a:stretch>
                        <a:fillRect/>
                      </a:stretch>
                    </p:blipFill>
                    <p:spPr>
                      <a:xfrm>
                        <a:off x="5751513" y="5839699"/>
                        <a:ext cx="819150" cy="407988"/>
                      </a:xfrm>
                      <a:prstGeom prst="rect">
                        <a:avLst/>
                      </a:prstGeom>
                    </p:spPr>
                  </p:pic>
                </p:oleObj>
              </mc:Fallback>
            </mc:AlternateContent>
          </a:graphicData>
        </a:graphic>
      </p:graphicFrame>
      <p:graphicFrame>
        <p:nvGraphicFramePr>
          <p:cNvPr id="49" name="对象 48">
            <a:extLst>
              <a:ext uri="{FF2B5EF4-FFF2-40B4-BE49-F238E27FC236}">
                <a16:creationId xmlns:a16="http://schemas.microsoft.com/office/drawing/2014/main" id="{2B1A92F8-32D0-4FB8-9EB0-437666BEFDDD}"/>
              </a:ext>
            </a:extLst>
          </p:cNvPr>
          <p:cNvGraphicFramePr>
            <a:graphicFrameLocks noChangeAspect="1"/>
          </p:cNvGraphicFramePr>
          <p:nvPr>
            <p:extLst>
              <p:ext uri="{D42A27DB-BD31-4B8C-83A1-F6EECF244321}">
                <p14:modId xmlns:p14="http://schemas.microsoft.com/office/powerpoint/2010/main" val="3569094377"/>
              </p:ext>
            </p:extLst>
          </p:nvPr>
        </p:nvGraphicFramePr>
        <p:xfrm>
          <a:off x="7201372" y="2605962"/>
          <a:ext cx="589759" cy="384689"/>
        </p:xfrm>
        <a:graphic>
          <a:graphicData uri="http://schemas.openxmlformats.org/presentationml/2006/ole">
            <mc:AlternateContent xmlns:mc="http://schemas.openxmlformats.org/markup-compatibility/2006">
              <mc:Choice xmlns:v="urn:schemas-microsoft-com:vml" Requires="v">
                <p:oleObj name="Equation" r:id="rId32" imgW="291960" imgH="190440" progId="Equation.DSMT4">
                  <p:embed/>
                </p:oleObj>
              </mc:Choice>
              <mc:Fallback>
                <p:oleObj name="Equation" r:id="rId32" imgW="291960" imgH="190440" progId="Equation.DSMT4">
                  <p:embed/>
                  <p:pic>
                    <p:nvPicPr>
                      <p:cNvPr id="12" name="对象 11">
                        <a:extLst>
                          <a:ext uri="{FF2B5EF4-FFF2-40B4-BE49-F238E27FC236}">
                            <a16:creationId xmlns:a16="http://schemas.microsoft.com/office/drawing/2014/main" id="{15F3D19F-FBCF-42AF-B5DA-9F601E5FF55A}"/>
                          </a:ext>
                        </a:extLst>
                      </p:cNvPr>
                      <p:cNvPicPr/>
                      <p:nvPr/>
                    </p:nvPicPr>
                    <p:blipFill>
                      <a:blip r:embed="rId33"/>
                      <a:stretch>
                        <a:fillRect/>
                      </a:stretch>
                    </p:blipFill>
                    <p:spPr>
                      <a:xfrm>
                        <a:off x="7201372" y="2605962"/>
                        <a:ext cx="589759" cy="384689"/>
                      </a:xfrm>
                      <a:prstGeom prst="rect">
                        <a:avLst/>
                      </a:prstGeom>
                      <a:ln w="19050">
                        <a:solidFill>
                          <a:srgbClr val="2F528F"/>
                        </a:solidFill>
                      </a:ln>
                    </p:spPr>
                  </p:pic>
                </p:oleObj>
              </mc:Fallback>
            </mc:AlternateContent>
          </a:graphicData>
        </a:graphic>
      </p:graphicFrame>
      <p:graphicFrame>
        <p:nvGraphicFramePr>
          <p:cNvPr id="50" name="对象 49">
            <a:extLst>
              <a:ext uri="{FF2B5EF4-FFF2-40B4-BE49-F238E27FC236}">
                <a16:creationId xmlns:a16="http://schemas.microsoft.com/office/drawing/2014/main" id="{FA52BC9B-0CCF-418A-8717-B643F47F4256}"/>
              </a:ext>
            </a:extLst>
          </p:cNvPr>
          <p:cNvGraphicFramePr>
            <a:graphicFrameLocks noChangeAspect="1"/>
          </p:cNvGraphicFramePr>
          <p:nvPr>
            <p:extLst>
              <p:ext uri="{D42A27DB-BD31-4B8C-83A1-F6EECF244321}">
                <p14:modId xmlns:p14="http://schemas.microsoft.com/office/powerpoint/2010/main" val="4174141697"/>
              </p:ext>
            </p:extLst>
          </p:nvPr>
        </p:nvGraphicFramePr>
        <p:xfrm>
          <a:off x="7200900" y="3155237"/>
          <a:ext cx="1871663" cy="538162"/>
        </p:xfrm>
        <a:graphic>
          <a:graphicData uri="http://schemas.openxmlformats.org/presentationml/2006/ole">
            <mc:AlternateContent xmlns:mc="http://schemas.openxmlformats.org/markup-compatibility/2006">
              <mc:Choice xmlns:v="urn:schemas-microsoft-com:vml" Requires="v">
                <p:oleObj name="Equation" r:id="rId34" imgW="927000" imgH="266400" progId="Equation.DSMT4">
                  <p:embed/>
                </p:oleObj>
              </mc:Choice>
              <mc:Fallback>
                <p:oleObj name="Equation" r:id="rId34" imgW="927000" imgH="266400" progId="Equation.DSMT4">
                  <p:embed/>
                  <p:pic>
                    <p:nvPicPr>
                      <p:cNvPr id="15" name="对象 14">
                        <a:extLst>
                          <a:ext uri="{FF2B5EF4-FFF2-40B4-BE49-F238E27FC236}">
                            <a16:creationId xmlns:a16="http://schemas.microsoft.com/office/drawing/2014/main" id="{5A275DFF-C402-4B8D-B366-2075EFB0F9B1}"/>
                          </a:ext>
                        </a:extLst>
                      </p:cNvPr>
                      <p:cNvPicPr/>
                      <p:nvPr/>
                    </p:nvPicPr>
                    <p:blipFill>
                      <a:blip r:embed="rId35"/>
                      <a:stretch>
                        <a:fillRect/>
                      </a:stretch>
                    </p:blipFill>
                    <p:spPr>
                      <a:xfrm>
                        <a:off x="7200900" y="3155237"/>
                        <a:ext cx="1871663" cy="538162"/>
                      </a:xfrm>
                      <a:prstGeom prst="rect">
                        <a:avLst/>
                      </a:prstGeom>
                      <a:ln w="19050">
                        <a:solidFill>
                          <a:srgbClr val="2F528F"/>
                        </a:solidFill>
                      </a:ln>
                    </p:spPr>
                  </p:pic>
                </p:oleObj>
              </mc:Fallback>
            </mc:AlternateContent>
          </a:graphicData>
        </a:graphic>
      </p:graphicFrame>
      <p:graphicFrame>
        <p:nvGraphicFramePr>
          <p:cNvPr id="51" name="对象 50">
            <a:extLst>
              <a:ext uri="{FF2B5EF4-FFF2-40B4-BE49-F238E27FC236}">
                <a16:creationId xmlns:a16="http://schemas.microsoft.com/office/drawing/2014/main" id="{5AE790B3-E266-413A-A617-18477157E11D}"/>
              </a:ext>
            </a:extLst>
          </p:cNvPr>
          <p:cNvGraphicFramePr>
            <a:graphicFrameLocks noChangeAspect="1"/>
          </p:cNvGraphicFramePr>
          <p:nvPr>
            <p:extLst>
              <p:ext uri="{D42A27DB-BD31-4B8C-83A1-F6EECF244321}">
                <p14:modId xmlns:p14="http://schemas.microsoft.com/office/powerpoint/2010/main" val="2551236468"/>
              </p:ext>
            </p:extLst>
          </p:nvPr>
        </p:nvGraphicFramePr>
        <p:xfrm>
          <a:off x="7203769" y="5698412"/>
          <a:ext cx="1587500" cy="666750"/>
        </p:xfrm>
        <a:graphic>
          <a:graphicData uri="http://schemas.openxmlformats.org/presentationml/2006/ole">
            <mc:AlternateContent xmlns:mc="http://schemas.openxmlformats.org/markup-compatibility/2006">
              <mc:Choice xmlns:v="urn:schemas-microsoft-com:vml" Requires="v">
                <p:oleObj name="Equation" r:id="rId36" imgW="787320" imgH="330120" progId="Equation.DSMT4">
                  <p:embed/>
                </p:oleObj>
              </mc:Choice>
              <mc:Fallback>
                <p:oleObj name="Equation" r:id="rId36" imgW="787320" imgH="330120" progId="Equation.DSMT4">
                  <p:embed/>
                  <p:pic>
                    <p:nvPicPr>
                      <p:cNvPr id="16" name="对象 15">
                        <a:extLst>
                          <a:ext uri="{FF2B5EF4-FFF2-40B4-BE49-F238E27FC236}">
                            <a16:creationId xmlns:a16="http://schemas.microsoft.com/office/drawing/2014/main" id="{7B56A454-29CC-4110-87E2-043DACC0B8C9}"/>
                          </a:ext>
                        </a:extLst>
                      </p:cNvPr>
                      <p:cNvPicPr/>
                      <p:nvPr/>
                    </p:nvPicPr>
                    <p:blipFill>
                      <a:blip r:embed="rId37"/>
                      <a:stretch>
                        <a:fillRect/>
                      </a:stretch>
                    </p:blipFill>
                    <p:spPr>
                      <a:xfrm>
                        <a:off x="7203769" y="5698412"/>
                        <a:ext cx="1587500" cy="666750"/>
                      </a:xfrm>
                      <a:prstGeom prst="rect">
                        <a:avLst/>
                      </a:prstGeom>
                      <a:ln w="19050">
                        <a:solidFill>
                          <a:srgbClr val="2F528F"/>
                        </a:solidFill>
                      </a:ln>
                    </p:spPr>
                  </p:pic>
                </p:oleObj>
              </mc:Fallback>
            </mc:AlternateContent>
          </a:graphicData>
        </a:graphic>
      </p:graphicFrame>
      <p:graphicFrame>
        <p:nvGraphicFramePr>
          <p:cNvPr id="52" name="对象 51">
            <a:extLst>
              <a:ext uri="{FF2B5EF4-FFF2-40B4-BE49-F238E27FC236}">
                <a16:creationId xmlns:a16="http://schemas.microsoft.com/office/drawing/2014/main" id="{839629CA-62E2-41DD-8A8F-72C93774A4A9}"/>
              </a:ext>
            </a:extLst>
          </p:cNvPr>
          <p:cNvGraphicFramePr>
            <a:graphicFrameLocks noChangeAspect="1"/>
          </p:cNvGraphicFramePr>
          <p:nvPr>
            <p:extLst>
              <p:ext uri="{D42A27DB-BD31-4B8C-83A1-F6EECF244321}">
                <p14:modId xmlns:p14="http://schemas.microsoft.com/office/powerpoint/2010/main" val="1431609402"/>
              </p:ext>
            </p:extLst>
          </p:nvPr>
        </p:nvGraphicFramePr>
        <p:xfrm>
          <a:off x="7200593" y="4368087"/>
          <a:ext cx="1612900" cy="692150"/>
        </p:xfrm>
        <a:graphic>
          <a:graphicData uri="http://schemas.openxmlformats.org/presentationml/2006/ole">
            <mc:AlternateContent xmlns:mc="http://schemas.openxmlformats.org/markup-compatibility/2006">
              <mc:Choice xmlns:v="urn:schemas-microsoft-com:vml" Requires="v">
                <p:oleObj name="Equation" r:id="rId38" imgW="799920" imgH="342720" progId="Equation.DSMT4">
                  <p:embed/>
                </p:oleObj>
              </mc:Choice>
              <mc:Fallback>
                <p:oleObj name="Equation" r:id="rId38" imgW="799920" imgH="342720" progId="Equation.DSMT4">
                  <p:embed/>
                  <p:pic>
                    <p:nvPicPr>
                      <p:cNvPr id="17" name="对象 16">
                        <a:extLst>
                          <a:ext uri="{FF2B5EF4-FFF2-40B4-BE49-F238E27FC236}">
                            <a16:creationId xmlns:a16="http://schemas.microsoft.com/office/drawing/2014/main" id="{F3F37F2B-0424-41FD-A0D1-48F8515ADA1E}"/>
                          </a:ext>
                        </a:extLst>
                      </p:cNvPr>
                      <p:cNvPicPr/>
                      <p:nvPr/>
                    </p:nvPicPr>
                    <p:blipFill>
                      <a:blip r:embed="rId39"/>
                      <a:stretch>
                        <a:fillRect/>
                      </a:stretch>
                    </p:blipFill>
                    <p:spPr>
                      <a:xfrm>
                        <a:off x="7200593" y="4368087"/>
                        <a:ext cx="1612900" cy="692150"/>
                      </a:xfrm>
                      <a:prstGeom prst="rect">
                        <a:avLst/>
                      </a:prstGeom>
                      <a:ln w="19050">
                        <a:solidFill>
                          <a:srgbClr val="2F528F"/>
                        </a:solidFill>
                      </a:ln>
                    </p:spPr>
                  </p:pic>
                </p:oleObj>
              </mc:Fallback>
            </mc:AlternateContent>
          </a:graphicData>
        </a:graphic>
      </p:graphicFrame>
      <p:sp>
        <p:nvSpPr>
          <p:cNvPr id="53" name="文本框 52">
            <a:extLst>
              <a:ext uri="{FF2B5EF4-FFF2-40B4-BE49-F238E27FC236}">
                <a16:creationId xmlns:a16="http://schemas.microsoft.com/office/drawing/2014/main" id="{B6E2F525-BE61-4A96-92E0-FB9CA393066D}"/>
              </a:ext>
            </a:extLst>
          </p:cNvPr>
          <p:cNvSpPr txBox="1"/>
          <p:nvPr/>
        </p:nvSpPr>
        <p:spPr>
          <a:xfrm>
            <a:off x="7186296" y="3877567"/>
            <a:ext cx="1590676" cy="426335"/>
          </a:xfrm>
          <a:prstGeom prst="rect">
            <a:avLst/>
          </a:prstGeom>
          <a:noFill/>
          <a:ln w="19050">
            <a:solidFill>
              <a:srgbClr val="C00000"/>
            </a:solidFill>
          </a:ln>
        </p:spPr>
        <p:txBody>
          <a:bodyPr wrap="square" rtlCol="0">
            <a:spAutoFit/>
          </a:bodyPr>
          <a:lstStyle/>
          <a:p>
            <a:pPr>
              <a:lnSpc>
                <a:spcPct val="120000"/>
              </a:lnSpc>
            </a:pPr>
            <a:r>
              <a:rPr lang="zh-CN" altLang="en-US" sz="2000" dirty="0">
                <a:latin typeface="黑体" panose="02010609060101010101" pitchFamily="49" charset="-122"/>
                <a:ea typeface="黑体" panose="02010609060101010101" pitchFamily="49" charset="-122"/>
              </a:rPr>
              <a:t>√ 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无关</a:t>
            </a:r>
            <a:endParaRPr lang="zh-CN" altLang="en-US" sz="2000" b="1" dirty="0">
              <a:latin typeface="黑体" panose="02010609060101010101" pitchFamily="49" charset="-122"/>
              <a:ea typeface="黑体" panose="02010609060101010101" pitchFamily="49" charset="-122"/>
            </a:endParaRPr>
          </a:p>
        </p:txBody>
      </p:sp>
      <p:sp>
        <p:nvSpPr>
          <p:cNvPr id="54" name="文本框 53">
            <a:extLst>
              <a:ext uri="{FF2B5EF4-FFF2-40B4-BE49-F238E27FC236}">
                <a16:creationId xmlns:a16="http://schemas.microsoft.com/office/drawing/2014/main" id="{642BABD9-E623-4EC4-A11B-B4ED2CA915D6}"/>
              </a:ext>
            </a:extLst>
          </p:cNvPr>
          <p:cNvSpPr txBox="1"/>
          <p:nvPr/>
        </p:nvSpPr>
        <p:spPr>
          <a:xfrm>
            <a:off x="7186296" y="5192016"/>
            <a:ext cx="1600201" cy="426335"/>
          </a:xfrm>
          <a:prstGeom prst="rect">
            <a:avLst/>
          </a:prstGeom>
          <a:noFill/>
          <a:ln w="19050">
            <a:solidFill>
              <a:srgbClr val="C00000"/>
            </a:solidFill>
          </a:ln>
        </p:spPr>
        <p:txBody>
          <a:bodyPr wrap="square" rtlCol="0">
            <a:spAutoFit/>
          </a:bodyPr>
          <a:lstStyle/>
          <a:p>
            <a:pPr>
              <a:lnSpc>
                <a:spcPct val="120000"/>
              </a:lnSpc>
            </a:pPr>
            <a:r>
              <a:rPr lang="zh-CN" altLang="en-US" sz="2000" dirty="0">
                <a:latin typeface="黑体" panose="02010609060101010101" pitchFamily="49" charset="-122"/>
                <a:ea typeface="黑体" panose="02010609060101010101" pitchFamily="49" charset="-122"/>
              </a:rPr>
              <a:t>√ 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z</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无关</a:t>
            </a:r>
            <a:endParaRPr lang="zh-CN" altLang="en-US" sz="2000" b="1" dirty="0">
              <a:latin typeface="黑体" panose="02010609060101010101" pitchFamily="49" charset="-122"/>
              <a:ea typeface="黑体" panose="02010609060101010101" pitchFamily="49" charset="-122"/>
            </a:endParaRPr>
          </a:p>
        </p:txBody>
      </p:sp>
      <p:sp>
        <p:nvSpPr>
          <p:cNvPr id="55" name="左大括号 54">
            <a:extLst>
              <a:ext uri="{FF2B5EF4-FFF2-40B4-BE49-F238E27FC236}">
                <a16:creationId xmlns:a16="http://schemas.microsoft.com/office/drawing/2014/main" id="{93E7CFA1-C91C-413F-B937-9EF12F305190}"/>
              </a:ext>
            </a:extLst>
          </p:cNvPr>
          <p:cNvSpPr/>
          <p:nvPr/>
        </p:nvSpPr>
        <p:spPr>
          <a:xfrm>
            <a:off x="5483225" y="2790925"/>
            <a:ext cx="130175" cy="634999"/>
          </a:xfrm>
          <a:prstGeom prst="leftBrace">
            <a:avLst>
              <a:gd name="adj1" fmla="val 8400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左大括号 55">
            <a:extLst>
              <a:ext uri="{FF2B5EF4-FFF2-40B4-BE49-F238E27FC236}">
                <a16:creationId xmlns:a16="http://schemas.microsoft.com/office/drawing/2014/main" id="{6A6933C0-AF24-4520-8D59-C45AAE61E875}"/>
              </a:ext>
            </a:extLst>
          </p:cNvPr>
          <p:cNvSpPr/>
          <p:nvPr/>
        </p:nvSpPr>
        <p:spPr>
          <a:xfrm>
            <a:off x="5483225" y="4079975"/>
            <a:ext cx="130175" cy="634999"/>
          </a:xfrm>
          <a:prstGeom prst="leftBrace">
            <a:avLst>
              <a:gd name="adj1" fmla="val 8400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左大括号 56">
            <a:extLst>
              <a:ext uri="{FF2B5EF4-FFF2-40B4-BE49-F238E27FC236}">
                <a16:creationId xmlns:a16="http://schemas.microsoft.com/office/drawing/2014/main" id="{D9A8A8AB-5C0E-4CE6-B64D-86E75712C298}"/>
              </a:ext>
            </a:extLst>
          </p:cNvPr>
          <p:cNvSpPr/>
          <p:nvPr/>
        </p:nvSpPr>
        <p:spPr>
          <a:xfrm>
            <a:off x="5483225" y="5388075"/>
            <a:ext cx="130175" cy="634999"/>
          </a:xfrm>
          <a:prstGeom prst="leftBrace">
            <a:avLst>
              <a:gd name="adj1" fmla="val 8400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36BB9339-FCD7-48B4-91DD-37CD12437401}"/>
              </a:ext>
            </a:extLst>
          </p:cNvPr>
          <p:cNvSpPr txBox="1"/>
          <p:nvPr/>
        </p:nvSpPr>
        <p:spPr>
          <a:xfrm>
            <a:off x="7893049" y="2586930"/>
            <a:ext cx="3128912" cy="426335"/>
          </a:xfrm>
          <a:prstGeom prst="rect">
            <a:avLst/>
          </a:prstGeom>
          <a:noFill/>
          <a:ln w="19050">
            <a:solidFill>
              <a:srgbClr val="C00000"/>
            </a:solidFill>
          </a:ln>
        </p:spPr>
        <p:txBody>
          <a:bodyPr wrap="square" rtlCol="0">
            <a:spAutoFit/>
          </a:bodyPr>
          <a:lstStyle/>
          <a:p>
            <a:pPr>
              <a:lnSpc>
                <a:spcPct val="120000"/>
              </a:lnSpc>
            </a:pP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中心频率</a:t>
            </a:r>
            <a:r>
              <a:rPr lang="en-US" altLang="zh-CN" sz="2000"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ω</a:t>
            </a:r>
            <a:r>
              <a:rPr lang="en-US" altLang="zh-CN" sz="2000" baseline="-25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，窄谱正中</a:t>
            </a:r>
            <a:endParaRPr lang="zh-CN" altLang="en-US" sz="2000" b="1" dirty="0">
              <a:latin typeface="黑体" panose="02010609060101010101" pitchFamily="49" charset="-122"/>
              <a:ea typeface="黑体" panose="02010609060101010101" pitchFamily="49" charset="-122"/>
            </a:endParaRPr>
          </a:p>
        </p:txBody>
      </p:sp>
      <p:sp>
        <p:nvSpPr>
          <p:cNvPr id="59" name="文本框 58">
            <a:extLst>
              <a:ext uri="{FF2B5EF4-FFF2-40B4-BE49-F238E27FC236}">
                <a16:creationId xmlns:a16="http://schemas.microsoft.com/office/drawing/2014/main" id="{586F4889-1EE9-4A60-887F-7DDC7ECA3308}"/>
              </a:ext>
            </a:extLst>
          </p:cNvPr>
          <p:cNvSpPr txBox="1"/>
          <p:nvPr/>
        </p:nvSpPr>
        <p:spPr>
          <a:xfrm>
            <a:off x="8916686" y="4515741"/>
            <a:ext cx="2740342" cy="426335"/>
          </a:xfrm>
          <a:prstGeom prst="rect">
            <a:avLst/>
          </a:prstGeom>
          <a:noFill/>
          <a:ln w="19050">
            <a:solidFill>
              <a:schemeClr val="accent4">
                <a:lumMod val="75000"/>
              </a:schemeClr>
            </a:solidFill>
          </a:ln>
        </p:spPr>
        <p:txBody>
          <a:bodyPr wrap="square" rtlCol="0">
            <a:spAutoFit/>
          </a:bodyPr>
          <a:lstStyle/>
          <a:p>
            <a:pPr>
              <a:lnSpc>
                <a:spcPct val="120000"/>
              </a:lnSpc>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 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有关，</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y</a:t>
            </a:r>
            <a:r>
              <a:rPr lang="zh-CN" altLang="en-US" sz="2000" dirty="0">
                <a:latin typeface="黑体" panose="02010609060101010101" pitchFamily="49" charset="-122"/>
                <a:ea typeface="黑体" panose="02010609060101010101" pitchFamily="49" charset="-122"/>
              </a:rPr>
              <a:t>向失配</a:t>
            </a:r>
            <a:endParaRPr lang="zh-CN" altLang="en-US" sz="2000" b="1" dirty="0">
              <a:latin typeface="黑体" panose="02010609060101010101" pitchFamily="49" charset="-122"/>
              <a:ea typeface="黑体" panose="02010609060101010101" pitchFamily="49" charset="-122"/>
            </a:endParaRPr>
          </a:p>
        </p:txBody>
      </p:sp>
      <p:sp>
        <p:nvSpPr>
          <p:cNvPr id="60" name="文本框 59">
            <a:extLst>
              <a:ext uri="{FF2B5EF4-FFF2-40B4-BE49-F238E27FC236}">
                <a16:creationId xmlns:a16="http://schemas.microsoft.com/office/drawing/2014/main" id="{2B54E061-7AA6-4F93-850F-A0FBDE22A456}"/>
              </a:ext>
            </a:extLst>
          </p:cNvPr>
          <p:cNvSpPr txBox="1"/>
          <p:nvPr/>
        </p:nvSpPr>
        <p:spPr>
          <a:xfrm>
            <a:off x="8916686" y="5820681"/>
            <a:ext cx="2725102" cy="426335"/>
          </a:xfrm>
          <a:prstGeom prst="rect">
            <a:avLst/>
          </a:prstGeom>
          <a:noFill/>
          <a:ln w="19050">
            <a:solidFill>
              <a:schemeClr val="accent4">
                <a:lumMod val="75000"/>
              </a:schemeClr>
            </a:solidFill>
          </a:ln>
        </p:spPr>
        <p:txBody>
          <a:bodyPr wrap="square" rtlCol="0">
            <a:spAutoFit/>
          </a:bodyPr>
          <a:lstStyle/>
          <a:p>
            <a:pPr>
              <a:lnSpc>
                <a:spcPct val="120000"/>
              </a:lnSpc>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 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z</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有关，</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z</a:t>
            </a:r>
            <a:r>
              <a:rPr lang="zh-CN" altLang="en-US" sz="2000" dirty="0">
                <a:latin typeface="黑体" panose="02010609060101010101" pitchFamily="49" charset="-122"/>
                <a:ea typeface="黑体" panose="02010609060101010101" pitchFamily="49" charset="-122"/>
              </a:rPr>
              <a:t>向失配</a:t>
            </a:r>
            <a:endParaRPr lang="zh-CN" altLang="en-US" sz="2000" b="1" dirty="0">
              <a:latin typeface="黑体" panose="02010609060101010101" pitchFamily="49" charset="-122"/>
              <a:ea typeface="黑体" panose="02010609060101010101" pitchFamily="49" charset="-122"/>
            </a:endParaRPr>
          </a:p>
        </p:txBody>
      </p:sp>
      <p:sp>
        <p:nvSpPr>
          <p:cNvPr id="61" name="爆炸形: 8 pt  60">
            <a:extLst>
              <a:ext uri="{FF2B5EF4-FFF2-40B4-BE49-F238E27FC236}">
                <a16:creationId xmlns:a16="http://schemas.microsoft.com/office/drawing/2014/main" id="{B0208C97-64BF-4865-96D0-1BED08107142}"/>
              </a:ext>
            </a:extLst>
          </p:cNvPr>
          <p:cNvSpPr/>
          <p:nvPr/>
        </p:nvSpPr>
        <p:spPr>
          <a:xfrm>
            <a:off x="38100" y="2636124"/>
            <a:ext cx="2238375" cy="933450"/>
          </a:xfrm>
          <a:prstGeom prst="irregularSeal1">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rPr>
              <a:t>吸收最弱</a:t>
            </a:r>
          </a:p>
        </p:txBody>
      </p:sp>
      <p:sp>
        <p:nvSpPr>
          <p:cNvPr id="62" name="爆炸形: 8 pt  61">
            <a:extLst>
              <a:ext uri="{FF2B5EF4-FFF2-40B4-BE49-F238E27FC236}">
                <a16:creationId xmlns:a16="http://schemas.microsoft.com/office/drawing/2014/main" id="{4BA881C7-A577-490C-9A73-3C36D68C8D4C}"/>
              </a:ext>
            </a:extLst>
          </p:cNvPr>
          <p:cNvSpPr/>
          <p:nvPr/>
        </p:nvSpPr>
        <p:spPr>
          <a:xfrm>
            <a:off x="57150" y="5245974"/>
            <a:ext cx="2238375" cy="933450"/>
          </a:xfrm>
          <a:prstGeom prst="irregularSeal1">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rPr>
              <a:t>赤道最强</a:t>
            </a:r>
          </a:p>
        </p:txBody>
      </p:sp>
      <p:sp>
        <p:nvSpPr>
          <p:cNvPr id="63" name="文本框 62">
            <a:extLst>
              <a:ext uri="{FF2B5EF4-FFF2-40B4-BE49-F238E27FC236}">
                <a16:creationId xmlns:a16="http://schemas.microsoft.com/office/drawing/2014/main" id="{4E280DEC-D1BB-46B9-9264-E5A32B8411AC}"/>
              </a:ext>
            </a:extLst>
          </p:cNvPr>
          <p:cNvSpPr txBox="1"/>
          <p:nvPr/>
        </p:nvSpPr>
        <p:spPr>
          <a:xfrm>
            <a:off x="9153525" y="3196530"/>
            <a:ext cx="3019425" cy="426335"/>
          </a:xfrm>
          <a:prstGeom prst="rect">
            <a:avLst/>
          </a:prstGeom>
          <a:noFill/>
          <a:ln w="19050">
            <a:solidFill>
              <a:schemeClr val="accent4">
                <a:lumMod val="75000"/>
              </a:schemeClr>
            </a:solidFill>
          </a:ln>
        </p:spPr>
        <p:txBody>
          <a:bodyPr wrap="square" rtlCol="0">
            <a:spAutoFit/>
          </a:bodyPr>
          <a:lstStyle/>
          <a:p>
            <a:pPr>
              <a:lnSpc>
                <a:spcPct val="120000"/>
              </a:lnSpc>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随</a:t>
            </a:r>
            <a:r>
              <a:rPr lang="en-US" altLang="zh-CN" sz="2000" dirty="0">
                <a:latin typeface="黑体" panose="02010609060101010101" pitchFamily="49" charset="-122"/>
                <a:ea typeface="黑体" panose="02010609060101010101" pitchFamily="49" charset="-122"/>
              </a:rPr>
              <a:t>|</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ω</a:t>
            </a:r>
            <a:r>
              <a:rPr lang="en-US" altLang="zh-CN" sz="2000" i="1" dirty="0">
                <a:latin typeface="黑体" panose="02010609060101010101" pitchFamily="49" charset="-122"/>
                <a:ea typeface="黑体" panose="02010609060101010101" pitchFamily="49" charset="-122"/>
                <a:cs typeface="Times New Roman" panose="02020603050405020304" pitchFamily="18" charset="0"/>
              </a:rPr>
              <a:t>-</a:t>
            </a:r>
            <a:r>
              <a:rPr lang="en-US" altLang="zh-CN" sz="2000"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ω</a:t>
            </a:r>
            <a:r>
              <a:rPr lang="en-US" altLang="zh-CN" sz="2000" baseline="-25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增大而陡降</a:t>
            </a:r>
            <a:endParaRPr lang="zh-CN" altLang="en-US" sz="2000" b="1" dirty="0">
              <a:latin typeface="黑体" panose="02010609060101010101" pitchFamily="49" charset="-122"/>
              <a:ea typeface="黑体" panose="02010609060101010101" pitchFamily="49" charset="-122"/>
            </a:endParaRPr>
          </a:p>
        </p:txBody>
      </p:sp>
      <p:sp>
        <p:nvSpPr>
          <p:cNvPr id="64" name="文本框 63">
            <a:extLst>
              <a:ext uri="{FF2B5EF4-FFF2-40B4-BE49-F238E27FC236}">
                <a16:creationId xmlns:a16="http://schemas.microsoft.com/office/drawing/2014/main" id="{C4E84A49-7769-4407-8051-33CB66570822}"/>
              </a:ext>
            </a:extLst>
          </p:cNvPr>
          <p:cNvSpPr txBox="1"/>
          <p:nvPr/>
        </p:nvSpPr>
        <p:spPr>
          <a:xfrm>
            <a:off x="9148762" y="3658248"/>
            <a:ext cx="1871663" cy="348557"/>
          </a:xfrm>
          <a:prstGeom prst="rect">
            <a:avLst/>
          </a:prstGeom>
          <a:noFill/>
          <a:ln w="19050">
            <a:solidFill>
              <a:schemeClr val="accent4">
                <a:lumMod val="75000"/>
              </a:schemeClr>
            </a:solidFill>
          </a:ln>
        </p:spPr>
        <p:txBody>
          <a:bodyPr wrap="square" rtlCol="0">
            <a:spAutoFit/>
          </a:bodyPr>
          <a:lstStyle/>
          <a:p>
            <a:pPr>
              <a:lnSpc>
                <a:spcPct val="120000"/>
              </a:lnSpc>
            </a:pP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随 </a:t>
            </a:r>
            <a:r>
              <a:rPr lang="en-US" altLang="zh-CN" sz="1600" dirty="0">
                <a:latin typeface="黑体" panose="02010609060101010101" pitchFamily="49" charset="-122"/>
                <a:ea typeface="黑体" panose="02010609060101010101" pitchFamily="49" charset="-122"/>
              </a:rPr>
              <a:t>L </a:t>
            </a:r>
            <a:r>
              <a:rPr lang="zh-CN" altLang="en-US" sz="1600" dirty="0">
                <a:latin typeface="黑体" panose="02010609060101010101" pitchFamily="49" charset="-122"/>
                <a:ea typeface="黑体" panose="02010609060101010101" pitchFamily="49" charset="-122"/>
              </a:rPr>
              <a:t>传播振荡</a:t>
            </a:r>
            <a:endParaRPr lang="zh-CN" altLang="en-US" sz="1600" b="1" dirty="0">
              <a:latin typeface="黑体" panose="02010609060101010101" pitchFamily="49" charset="-122"/>
              <a:ea typeface="黑体" panose="02010609060101010101" pitchFamily="49" charset="-122"/>
            </a:endParaRPr>
          </a:p>
        </p:txBody>
      </p:sp>
      <p:sp>
        <p:nvSpPr>
          <p:cNvPr id="9" name="RectanglePageNum">
            <a:extLst>
              <a:ext uri="{FF2B5EF4-FFF2-40B4-BE49-F238E27FC236}">
                <a16:creationId xmlns:a16="http://schemas.microsoft.com/office/drawing/2014/main" id="{F90FC34B-51F8-481F-ABD7-F1C69C700F9D}"/>
              </a:ext>
            </a:extLst>
          </p:cNvPr>
          <p:cNvSpPr/>
          <p:nvPr/>
        </p:nvSpPr>
        <p:spPr>
          <a:xfrm>
            <a:off x="0" y="6819900"/>
            <a:ext cx="9605818"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70870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54</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D550EC9C-8F16-450A-B271-0381822AC779}"/>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2" name="图片 21">
            <a:extLst>
              <a:ext uri="{FF2B5EF4-FFF2-40B4-BE49-F238E27FC236}">
                <a16:creationId xmlns:a16="http://schemas.microsoft.com/office/drawing/2014/main" id="{EA5F36CD-CE11-4E81-8498-186A70C5702F}"/>
              </a:ext>
            </a:extLst>
          </p:cNvPr>
          <p:cNvPicPr>
            <a:picLocks noChangeAspect="1"/>
          </p:cNvPicPr>
          <p:nvPr/>
        </p:nvPicPr>
        <p:blipFill rotWithShape="1">
          <a:blip r:embed="rId3"/>
          <a:srcRect l="955" t="89795" r="64367" b="5158"/>
          <a:stretch/>
        </p:blipFill>
        <p:spPr>
          <a:xfrm>
            <a:off x="86390" y="1440129"/>
            <a:ext cx="12032275" cy="190344"/>
          </a:xfrm>
          <a:custGeom>
            <a:avLst/>
            <a:gdLst>
              <a:gd name="connsiteX0" fmla="*/ 0 w 13126086"/>
              <a:gd name="connsiteY0" fmla="*/ 0 h 207624"/>
              <a:gd name="connsiteX1" fmla="*/ 13126086 w 13126086"/>
              <a:gd name="connsiteY1" fmla="*/ 0 h 207624"/>
              <a:gd name="connsiteX2" fmla="*/ 13126086 w 13126086"/>
              <a:gd name="connsiteY2" fmla="*/ 207624 h 207624"/>
              <a:gd name="connsiteX3" fmla="*/ 0 w 13126086"/>
              <a:gd name="connsiteY3" fmla="*/ 207624 h 207624"/>
            </a:gdLst>
            <a:ahLst/>
            <a:cxnLst>
              <a:cxn ang="0">
                <a:pos x="connsiteX0" y="connsiteY0"/>
              </a:cxn>
              <a:cxn ang="0">
                <a:pos x="connsiteX1" y="connsiteY1"/>
              </a:cxn>
              <a:cxn ang="0">
                <a:pos x="connsiteX2" y="connsiteY2"/>
              </a:cxn>
              <a:cxn ang="0">
                <a:pos x="connsiteX3" y="connsiteY3"/>
              </a:cxn>
            </a:cxnLst>
            <a:rect l="l" t="t" r="r" b="b"/>
            <a:pathLst>
              <a:path w="13126086" h="207624">
                <a:moveTo>
                  <a:pt x="0" y="0"/>
                </a:moveTo>
                <a:lnTo>
                  <a:pt x="13126086" y="0"/>
                </a:lnTo>
                <a:lnTo>
                  <a:pt x="13126086" y="207624"/>
                </a:lnTo>
                <a:lnTo>
                  <a:pt x="0" y="207624"/>
                </a:lnTo>
                <a:close/>
              </a:path>
            </a:pathLst>
          </a:custGeom>
        </p:spPr>
      </p:pic>
      <p:sp>
        <p:nvSpPr>
          <p:cNvPr id="23" name="矩形: 圆角 22">
            <a:extLst>
              <a:ext uri="{FF2B5EF4-FFF2-40B4-BE49-F238E27FC236}">
                <a16:creationId xmlns:a16="http://schemas.microsoft.com/office/drawing/2014/main" id="{FC40394F-BA05-4BF4-8AEE-EBD111D5B93F}"/>
              </a:ext>
            </a:extLst>
          </p:cNvPr>
          <p:cNvSpPr/>
          <p:nvPr/>
        </p:nvSpPr>
        <p:spPr>
          <a:xfrm>
            <a:off x="90003" y="1438250"/>
            <a:ext cx="5304486"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BF2D45D-E802-4C28-873B-2C01A36E9335}"/>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graphicFrame>
        <p:nvGraphicFramePr>
          <p:cNvPr id="65" name="对象 64">
            <a:extLst>
              <a:ext uri="{FF2B5EF4-FFF2-40B4-BE49-F238E27FC236}">
                <a16:creationId xmlns:a16="http://schemas.microsoft.com/office/drawing/2014/main" id="{2E151331-69C7-4657-A5C0-98BB42E35A1C}"/>
              </a:ext>
            </a:extLst>
          </p:cNvPr>
          <p:cNvGraphicFramePr>
            <a:graphicFrameLocks noChangeAspect="1"/>
          </p:cNvGraphicFramePr>
          <p:nvPr>
            <p:extLst>
              <p:ext uri="{D42A27DB-BD31-4B8C-83A1-F6EECF244321}">
                <p14:modId xmlns:p14="http://schemas.microsoft.com/office/powerpoint/2010/main" val="828294898"/>
              </p:ext>
            </p:extLst>
          </p:nvPr>
        </p:nvGraphicFramePr>
        <p:xfrm>
          <a:off x="3565934" y="2703454"/>
          <a:ext cx="3236913" cy="2862263"/>
        </p:xfrm>
        <a:graphic>
          <a:graphicData uri="http://schemas.openxmlformats.org/presentationml/2006/ole">
            <mc:AlternateContent xmlns:mc="http://schemas.openxmlformats.org/markup-compatibility/2006">
              <mc:Choice xmlns:v="urn:schemas-microsoft-com:vml" Requires="v">
                <p:oleObj name="Equation" r:id="rId4" imgW="1473120" imgH="1307880" progId="Equation.DSMT4">
                  <p:embed/>
                </p:oleObj>
              </mc:Choice>
              <mc:Fallback>
                <p:oleObj name="Equation" r:id="rId4" imgW="1473120" imgH="1307880" progId="Equation.DSMT4">
                  <p:embed/>
                  <p:pic>
                    <p:nvPicPr>
                      <p:cNvPr id="40" name="对象 39">
                        <a:extLst>
                          <a:ext uri="{FF2B5EF4-FFF2-40B4-BE49-F238E27FC236}">
                            <a16:creationId xmlns:a16="http://schemas.microsoft.com/office/drawing/2014/main" id="{9A90F7B2-D520-4B4E-80D7-21626F32CD20}"/>
                          </a:ext>
                        </a:extLst>
                      </p:cNvPr>
                      <p:cNvPicPr/>
                      <p:nvPr/>
                    </p:nvPicPr>
                    <p:blipFill>
                      <a:blip r:embed="rId5"/>
                      <a:stretch>
                        <a:fillRect/>
                      </a:stretch>
                    </p:blipFill>
                    <p:spPr>
                      <a:xfrm>
                        <a:off x="3565934" y="2703454"/>
                        <a:ext cx="3236913" cy="2862263"/>
                      </a:xfrm>
                      <a:prstGeom prst="rect">
                        <a:avLst/>
                      </a:prstGeom>
                    </p:spPr>
                  </p:pic>
                </p:oleObj>
              </mc:Fallback>
            </mc:AlternateContent>
          </a:graphicData>
        </a:graphic>
      </p:graphicFrame>
      <p:grpSp>
        <p:nvGrpSpPr>
          <p:cNvPr id="66" name="组合 65">
            <a:extLst>
              <a:ext uri="{FF2B5EF4-FFF2-40B4-BE49-F238E27FC236}">
                <a16:creationId xmlns:a16="http://schemas.microsoft.com/office/drawing/2014/main" id="{BC45E67A-DEDF-4185-96F5-45ED9C7719EE}"/>
              </a:ext>
            </a:extLst>
          </p:cNvPr>
          <p:cNvGrpSpPr/>
          <p:nvPr/>
        </p:nvGrpSpPr>
        <p:grpSpPr>
          <a:xfrm>
            <a:off x="8401665" y="3336275"/>
            <a:ext cx="3866535" cy="3068489"/>
            <a:chOff x="6334105" y="1077521"/>
            <a:chExt cx="3866535" cy="3068489"/>
          </a:xfrm>
        </p:grpSpPr>
        <p:grpSp>
          <p:nvGrpSpPr>
            <p:cNvPr id="67" name="组合 66">
              <a:extLst>
                <a:ext uri="{FF2B5EF4-FFF2-40B4-BE49-F238E27FC236}">
                  <a16:creationId xmlns:a16="http://schemas.microsoft.com/office/drawing/2014/main" id="{217D250A-3C9D-4144-926F-EE9167FB0A47}"/>
                </a:ext>
              </a:extLst>
            </p:cNvPr>
            <p:cNvGrpSpPr/>
            <p:nvPr/>
          </p:nvGrpSpPr>
          <p:grpSpPr>
            <a:xfrm>
              <a:off x="6334105" y="1077521"/>
              <a:ext cx="3692668" cy="3068489"/>
              <a:chOff x="5397574" y="1096432"/>
              <a:chExt cx="2048234" cy="1702017"/>
            </a:xfrm>
          </p:grpSpPr>
          <p:sp>
            <p:nvSpPr>
              <p:cNvPr id="69" name="标题 1">
                <a:extLst>
                  <a:ext uri="{FF2B5EF4-FFF2-40B4-BE49-F238E27FC236}">
                    <a16:creationId xmlns:a16="http://schemas.microsoft.com/office/drawing/2014/main" id="{B3BC10EE-162B-47FA-8BE0-2808E6423C80}"/>
                  </a:ext>
                </a:extLst>
              </p:cNvPr>
              <p:cNvSpPr txBox="1">
                <a:spLocks/>
              </p:cNvSpPr>
              <p:nvPr/>
            </p:nvSpPr>
            <p:spPr bwMode="auto">
              <a:xfrm>
                <a:off x="7030455" y="2078753"/>
                <a:ext cx="415353" cy="29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x</a:t>
                </a:r>
                <a:endParaRPr lang="zh-CN" altLang="en-US" sz="2800" dirty="0">
                  <a:latin typeface="Arial" panose="020B0604020202020204" pitchFamily="34" charset="0"/>
                  <a:ea typeface="黑体" panose="02010609060101010101" pitchFamily="49" charset="-122"/>
                  <a:cs typeface="Arial" panose="020B0604020202020204" pitchFamily="34" charset="0"/>
                </a:endParaRPr>
              </a:p>
            </p:txBody>
          </p:sp>
          <p:cxnSp>
            <p:nvCxnSpPr>
              <p:cNvPr id="70" name="直接箭头连接符 69">
                <a:extLst>
                  <a:ext uri="{FF2B5EF4-FFF2-40B4-BE49-F238E27FC236}">
                    <a16:creationId xmlns:a16="http://schemas.microsoft.com/office/drawing/2014/main" id="{7D976F6B-6F7B-40D0-986A-371BFFFD99E3}"/>
                  </a:ext>
                </a:extLst>
              </p:cNvPr>
              <p:cNvCxnSpPr>
                <a:cxnSpLocks/>
              </p:cNvCxnSpPr>
              <p:nvPr/>
            </p:nvCxnSpPr>
            <p:spPr>
              <a:xfrm flipV="1">
                <a:off x="6278861" y="1589728"/>
                <a:ext cx="479105" cy="640111"/>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弧形 70">
                <a:extLst>
                  <a:ext uri="{FF2B5EF4-FFF2-40B4-BE49-F238E27FC236}">
                    <a16:creationId xmlns:a16="http://schemas.microsoft.com/office/drawing/2014/main" id="{A31EBAEB-5FDC-4B7C-B623-3C8964FFE17F}"/>
                  </a:ext>
                </a:extLst>
              </p:cNvPr>
              <p:cNvSpPr/>
              <p:nvPr/>
            </p:nvSpPr>
            <p:spPr>
              <a:xfrm>
                <a:off x="5975196" y="1726175"/>
                <a:ext cx="612676" cy="352578"/>
              </a:xfrm>
              <a:prstGeom prst="arc">
                <a:avLst>
                  <a:gd name="adj1" fmla="val 16220336"/>
                  <a:gd name="adj2" fmla="val 20768391"/>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标题 1">
                <a:extLst>
                  <a:ext uri="{FF2B5EF4-FFF2-40B4-BE49-F238E27FC236}">
                    <a16:creationId xmlns:a16="http://schemas.microsoft.com/office/drawing/2014/main" id="{F6E79527-FBE2-4E55-8B1A-AC1208417BF0}"/>
                  </a:ext>
                </a:extLst>
              </p:cNvPr>
              <p:cNvSpPr txBox="1">
                <a:spLocks/>
              </p:cNvSpPr>
              <p:nvPr/>
            </p:nvSpPr>
            <p:spPr bwMode="auto">
              <a:xfrm>
                <a:off x="6179047" y="1741900"/>
                <a:ext cx="415348" cy="24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nSpc>
                    <a:spcPct val="150000"/>
                  </a:lnSpc>
                </a:pPr>
                <a:r>
                  <a:rPr lang="el-GR" altLang="zh-CN" sz="2400" i="1"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Θ</a:t>
                </a:r>
                <a:r>
                  <a:rPr lang="en-US" altLang="zh-CN" sz="2400" baseline="-25000"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z</a:t>
                </a:r>
                <a:endParaRPr lang="zh-CN" altLang="en-US" sz="2800" baseline="-25000"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73" name="直接连接符 72">
                <a:extLst>
                  <a:ext uri="{FF2B5EF4-FFF2-40B4-BE49-F238E27FC236}">
                    <a16:creationId xmlns:a16="http://schemas.microsoft.com/office/drawing/2014/main" id="{60456B86-1EC6-44D7-A037-8E6497BE26D9}"/>
                  </a:ext>
                </a:extLst>
              </p:cNvPr>
              <p:cNvCxnSpPr>
                <a:cxnSpLocks/>
              </p:cNvCxnSpPr>
              <p:nvPr/>
            </p:nvCxnSpPr>
            <p:spPr>
              <a:xfrm>
                <a:off x="6275006" y="1368928"/>
                <a:ext cx="0" cy="859701"/>
              </a:xfrm>
              <a:prstGeom prst="line">
                <a:avLst/>
              </a:prstGeom>
              <a:ln w="38100">
                <a:solidFill>
                  <a:schemeClr val="tx1"/>
                </a:solidFill>
                <a:prstDash val="solid"/>
                <a:headEnd type="triangle" w="lg" len="lg"/>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B4E2EB1-2A4A-474A-A1CF-401B8EE54267}"/>
                  </a:ext>
                </a:extLst>
              </p:cNvPr>
              <p:cNvCxnSpPr>
                <a:cxnSpLocks/>
              </p:cNvCxnSpPr>
              <p:nvPr/>
            </p:nvCxnSpPr>
            <p:spPr>
              <a:xfrm flipV="1">
                <a:off x="5732656" y="2227805"/>
                <a:ext cx="545898" cy="383392"/>
              </a:xfrm>
              <a:prstGeom prst="line">
                <a:avLst/>
              </a:prstGeom>
              <a:ln w="38100">
                <a:solidFill>
                  <a:schemeClr val="tx1"/>
                </a:solidFill>
                <a:prstDash val="solid"/>
                <a:headEnd type="triangle" w="lg" len="lg"/>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008C294-84A6-4E67-AC2F-9410492E457C}"/>
                  </a:ext>
                </a:extLst>
              </p:cNvPr>
              <p:cNvCxnSpPr>
                <a:cxnSpLocks/>
              </p:cNvCxnSpPr>
              <p:nvPr/>
            </p:nvCxnSpPr>
            <p:spPr>
              <a:xfrm flipH="1">
                <a:off x="6275909" y="2228634"/>
                <a:ext cx="860186" cy="0"/>
              </a:xfrm>
              <a:prstGeom prst="line">
                <a:avLst/>
              </a:prstGeom>
              <a:ln w="38100">
                <a:solidFill>
                  <a:schemeClr val="tx1"/>
                </a:solidFill>
                <a:prstDash val="solid"/>
                <a:headEnd type="triangle" w="lg" len="lg"/>
              </a:ln>
            </p:spPr>
            <p:style>
              <a:lnRef idx="1">
                <a:schemeClr val="accent1"/>
              </a:lnRef>
              <a:fillRef idx="0">
                <a:schemeClr val="accent1"/>
              </a:fillRef>
              <a:effectRef idx="0">
                <a:schemeClr val="accent1"/>
              </a:effectRef>
              <a:fontRef idx="minor">
                <a:schemeClr val="tx1"/>
              </a:fontRef>
            </p:style>
          </p:cxnSp>
          <p:sp>
            <p:nvSpPr>
              <p:cNvPr id="76" name="标题 1">
                <a:extLst>
                  <a:ext uri="{FF2B5EF4-FFF2-40B4-BE49-F238E27FC236}">
                    <a16:creationId xmlns:a16="http://schemas.microsoft.com/office/drawing/2014/main" id="{ACB09063-184B-416A-B35B-8DECE9848EA7}"/>
                  </a:ext>
                </a:extLst>
              </p:cNvPr>
              <p:cNvSpPr txBox="1">
                <a:spLocks/>
              </p:cNvSpPr>
              <p:nvPr/>
            </p:nvSpPr>
            <p:spPr bwMode="auto">
              <a:xfrm flipH="1">
                <a:off x="5397574" y="2500866"/>
                <a:ext cx="433625" cy="29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-y</a:t>
                </a:r>
                <a:endParaRPr lang="zh-CN" altLang="en-US" sz="2800" dirty="0">
                  <a:latin typeface="Arial" panose="020B0604020202020204" pitchFamily="34" charset="0"/>
                  <a:ea typeface="黑体" panose="02010609060101010101" pitchFamily="49" charset="-122"/>
                  <a:cs typeface="Arial" panose="020B0604020202020204" pitchFamily="34" charset="0"/>
                </a:endParaRPr>
              </a:p>
            </p:txBody>
          </p:sp>
          <p:sp>
            <p:nvSpPr>
              <p:cNvPr id="77" name="标题 1">
                <a:extLst>
                  <a:ext uri="{FF2B5EF4-FFF2-40B4-BE49-F238E27FC236}">
                    <a16:creationId xmlns:a16="http://schemas.microsoft.com/office/drawing/2014/main" id="{334DF81A-00BF-4704-972E-E5CDE063FD87}"/>
                  </a:ext>
                </a:extLst>
              </p:cNvPr>
              <p:cNvSpPr txBox="1">
                <a:spLocks/>
              </p:cNvSpPr>
              <p:nvPr/>
            </p:nvSpPr>
            <p:spPr bwMode="auto">
              <a:xfrm>
                <a:off x="6073259" y="1096432"/>
                <a:ext cx="415348" cy="32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z</a:t>
                </a:r>
                <a:endParaRPr lang="zh-CN" altLang="en-US" sz="2800" dirty="0">
                  <a:latin typeface="Arial" panose="020B0604020202020204" pitchFamily="34" charset="0"/>
                  <a:ea typeface="黑体" panose="02010609060101010101" pitchFamily="49" charset="-122"/>
                  <a:cs typeface="Arial" panose="020B0604020202020204" pitchFamily="34" charset="0"/>
                </a:endParaRPr>
              </a:p>
            </p:txBody>
          </p:sp>
          <p:cxnSp>
            <p:nvCxnSpPr>
              <p:cNvPr id="78" name="直接连接符 77">
                <a:extLst>
                  <a:ext uri="{FF2B5EF4-FFF2-40B4-BE49-F238E27FC236}">
                    <a16:creationId xmlns:a16="http://schemas.microsoft.com/office/drawing/2014/main" id="{6E6C38D1-AC09-4E27-A453-DCD63FC0E337}"/>
                  </a:ext>
                </a:extLst>
              </p:cNvPr>
              <p:cNvCxnSpPr>
                <a:cxnSpLocks/>
              </p:cNvCxnSpPr>
              <p:nvPr/>
            </p:nvCxnSpPr>
            <p:spPr>
              <a:xfrm>
                <a:off x="6755585" y="1592109"/>
                <a:ext cx="0" cy="982021"/>
              </a:xfrm>
              <a:prstGeom prst="line">
                <a:avLst/>
              </a:prstGeom>
              <a:ln w="19050">
                <a:solidFill>
                  <a:schemeClr val="tx1"/>
                </a:solidFill>
                <a:prstDash val="sysDot"/>
                <a:headEnd type="none" w="lg" len="lg"/>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44C2CA41-C489-41EA-94D3-DBB3A9907867}"/>
                  </a:ext>
                </a:extLst>
              </p:cNvPr>
              <p:cNvCxnSpPr>
                <a:cxnSpLocks/>
              </p:cNvCxnSpPr>
              <p:nvPr/>
            </p:nvCxnSpPr>
            <p:spPr>
              <a:xfrm>
                <a:off x="6276168" y="2228631"/>
                <a:ext cx="470885" cy="332535"/>
              </a:xfrm>
              <a:prstGeom prst="line">
                <a:avLst/>
              </a:prstGeom>
              <a:ln w="19050">
                <a:solidFill>
                  <a:schemeClr val="tx1"/>
                </a:solidFill>
                <a:prstDash val="sysDot"/>
                <a:headEnd type="none" w="lg" len="lg"/>
              </a:ln>
            </p:spPr>
            <p:style>
              <a:lnRef idx="1">
                <a:schemeClr val="accent1"/>
              </a:lnRef>
              <a:fillRef idx="0">
                <a:schemeClr val="accent1"/>
              </a:fillRef>
              <a:effectRef idx="0">
                <a:schemeClr val="accent1"/>
              </a:effectRef>
              <a:fontRef idx="minor">
                <a:schemeClr val="tx1"/>
              </a:fontRef>
            </p:style>
          </p:cxnSp>
          <p:sp>
            <p:nvSpPr>
              <p:cNvPr id="80" name="弧形 79">
                <a:extLst>
                  <a:ext uri="{FF2B5EF4-FFF2-40B4-BE49-F238E27FC236}">
                    <a16:creationId xmlns:a16="http://schemas.microsoft.com/office/drawing/2014/main" id="{1DB8DE91-8F49-4F14-8957-CC98717E5FC5}"/>
                  </a:ext>
                </a:extLst>
              </p:cNvPr>
              <p:cNvSpPr/>
              <p:nvPr/>
            </p:nvSpPr>
            <p:spPr>
              <a:xfrm rot="6837738">
                <a:off x="6155854" y="2016522"/>
                <a:ext cx="612677" cy="509894"/>
              </a:xfrm>
              <a:prstGeom prst="arc">
                <a:avLst>
                  <a:gd name="adj1" fmla="val 14359365"/>
                  <a:gd name="adj2" fmla="val 17820756"/>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标题 1">
                <a:extLst>
                  <a:ext uri="{FF2B5EF4-FFF2-40B4-BE49-F238E27FC236}">
                    <a16:creationId xmlns:a16="http://schemas.microsoft.com/office/drawing/2014/main" id="{A1216F63-CDC6-4EB0-88A6-808714A78B60}"/>
                  </a:ext>
                </a:extLst>
              </p:cNvPr>
              <p:cNvSpPr txBox="1">
                <a:spLocks/>
              </p:cNvSpPr>
              <p:nvPr/>
            </p:nvSpPr>
            <p:spPr bwMode="auto">
              <a:xfrm>
                <a:off x="6412121" y="2213812"/>
                <a:ext cx="415348" cy="24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2800" i="1"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φ</a:t>
                </a:r>
                <a:endParaRPr lang="zh-CN" altLang="en-US" sz="1600" baseline="-25000"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2" name="标题 1">
                <a:extLst>
                  <a:ext uri="{FF2B5EF4-FFF2-40B4-BE49-F238E27FC236}">
                    <a16:creationId xmlns:a16="http://schemas.microsoft.com/office/drawing/2014/main" id="{E687029A-8924-471C-B182-2EB365DBD69F}"/>
                  </a:ext>
                </a:extLst>
              </p:cNvPr>
              <p:cNvSpPr txBox="1">
                <a:spLocks/>
              </p:cNvSpPr>
              <p:nvPr/>
            </p:nvSpPr>
            <p:spPr bwMode="auto">
              <a:xfrm>
                <a:off x="6361509" y="1497077"/>
                <a:ext cx="415348" cy="24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nSpc>
                    <a:spcPct val="150000"/>
                  </a:lnSpc>
                </a:pPr>
                <a:r>
                  <a:rPr lang="en-US" altLang="zh-CN" sz="2400" i="1"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R</a:t>
                </a:r>
                <a:endParaRPr lang="zh-CN" altLang="en-US" sz="1600" baseline="-25000"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3" name="标题 1">
                <a:extLst>
                  <a:ext uri="{FF2B5EF4-FFF2-40B4-BE49-F238E27FC236}">
                    <a16:creationId xmlns:a16="http://schemas.microsoft.com/office/drawing/2014/main" id="{64ACBD13-AD17-4D5F-B343-8FC002E505B6}"/>
                  </a:ext>
                </a:extLst>
              </p:cNvPr>
              <p:cNvSpPr txBox="1">
                <a:spLocks/>
              </p:cNvSpPr>
              <p:nvPr/>
            </p:nvSpPr>
            <p:spPr bwMode="auto">
              <a:xfrm>
                <a:off x="6435367" y="1889813"/>
                <a:ext cx="415348" cy="24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nSpc>
                    <a:spcPct val="150000"/>
                  </a:lnSpc>
                </a:pPr>
                <a:r>
                  <a:rPr lang="el-GR" altLang="zh-CN" sz="2400" i="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Θ</a:t>
                </a:r>
                <a:r>
                  <a:rPr lang="en-US" altLang="zh-CN" sz="2400" baseline="-25000"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2800" baseline="-25000"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4" name="弧形 83">
                <a:extLst>
                  <a:ext uri="{FF2B5EF4-FFF2-40B4-BE49-F238E27FC236}">
                    <a16:creationId xmlns:a16="http://schemas.microsoft.com/office/drawing/2014/main" id="{8EEB2E8B-FA2A-494E-A7C3-947B6E511708}"/>
                  </a:ext>
                </a:extLst>
              </p:cNvPr>
              <p:cNvSpPr/>
              <p:nvPr/>
            </p:nvSpPr>
            <p:spPr>
              <a:xfrm rot="3425330">
                <a:off x="6074832" y="1978451"/>
                <a:ext cx="612677" cy="374301"/>
              </a:xfrm>
              <a:prstGeom prst="arc">
                <a:avLst>
                  <a:gd name="adj1" fmla="val 14409201"/>
                  <a:gd name="adj2" fmla="val 18987154"/>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8" name="标题 1">
              <a:extLst>
                <a:ext uri="{FF2B5EF4-FFF2-40B4-BE49-F238E27FC236}">
                  <a16:creationId xmlns:a16="http://schemas.microsoft.com/office/drawing/2014/main" id="{5FDF9B1F-DD23-4844-815C-52E1AFE3F952}"/>
                </a:ext>
              </a:extLst>
            </p:cNvPr>
            <p:cNvSpPr txBox="1">
              <a:spLocks/>
            </p:cNvSpPr>
            <p:nvPr/>
          </p:nvSpPr>
          <p:spPr bwMode="auto">
            <a:xfrm>
              <a:off x="8514080" y="1431290"/>
              <a:ext cx="1686560" cy="59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a:lnSpc>
                  <a:spcPct val="150000"/>
                </a:lnSpc>
              </a:pPr>
              <a:r>
                <a:rPr lang="en-US" altLang="zh-CN" sz="2400"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R </a:t>
              </a:r>
              <a:r>
                <a:rPr lang="en-US" altLang="zh-CN" sz="2800" i="1"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l-GR" altLang="zh-CN" sz="2400" i="1"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Θ</a:t>
              </a:r>
              <a:r>
                <a:rPr lang="en-US" altLang="zh-CN" sz="2400" baseline="-25000"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z </a:t>
              </a:r>
              <a:r>
                <a:rPr lang="en-US" altLang="zh-CN" sz="2800" i="1"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,φ</a:t>
              </a:r>
              <a:r>
                <a:rPr lang="en-US" altLang="zh-CN" sz="2400"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aseline="-25000" dirty="0">
                <a:solidFill>
                  <a:schemeClr val="bg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pSp>
      <p:graphicFrame>
        <p:nvGraphicFramePr>
          <p:cNvPr id="85" name="对象 84">
            <a:extLst>
              <a:ext uri="{FF2B5EF4-FFF2-40B4-BE49-F238E27FC236}">
                <a16:creationId xmlns:a16="http://schemas.microsoft.com/office/drawing/2014/main" id="{1AF88912-23B3-4419-911D-9BFDEEE6BB0B}"/>
              </a:ext>
            </a:extLst>
          </p:cNvPr>
          <p:cNvGraphicFramePr>
            <a:graphicFrameLocks noChangeAspect="1"/>
          </p:cNvGraphicFramePr>
          <p:nvPr/>
        </p:nvGraphicFramePr>
        <p:xfrm>
          <a:off x="9301163" y="2484438"/>
          <a:ext cx="2513930" cy="923544"/>
        </p:xfrm>
        <a:graphic>
          <a:graphicData uri="http://schemas.openxmlformats.org/presentationml/2006/ole">
            <mc:AlternateContent xmlns:mc="http://schemas.openxmlformats.org/markup-compatibility/2006">
              <mc:Choice xmlns:v="urn:schemas-microsoft-com:vml" Requires="v">
                <p:oleObj name="Equation" r:id="rId6" imgW="1244520" imgH="457200" progId="Equation.DSMT4">
                  <p:embed/>
                </p:oleObj>
              </mc:Choice>
              <mc:Fallback>
                <p:oleObj name="Equation" r:id="rId6" imgW="1244520" imgH="457200" progId="Equation.DSMT4">
                  <p:embed/>
                  <p:pic>
                    <p:nvPicPr>
                      <p:cNvPr id="124" name="对象 123">
                        <a:extLst>
                          <a:ext uri="{FF2B5EF4-FFF2-40B4-BE49-F238E27FC236}">
                            <a16:creationId xmlns:a16="http://schemas.microsoft.com/office/drawing/2014/main" id="{77DD6194-27E1-4141-BFA3-D61494283301}"/>
                          </a:ext>
                        </a:extLst>
                      </p:cNvPr>
                      <p:cNvPicPr/>
                      <p:nvPr/>
                    </p:nvPicPr>
                    <p:blipFill>
                      <a:blip r:embed="rId7"/>
                      <a:stretch>
                        <a:fillRect/>
                      </a:stretch>
                    </p:blipFill>
                    <p:spPr>
                      <a:xfrm>
                        <a:off x="9301163" y="2484438"/>
                        <a:ext cx="2513930" cy="923544"/>
                      </a:xfrm>
                      <a:prstGeom prst="rect">
                        <a:avLst/>
                      </a:prstGeom>
                    </p:spPr>
                  </p:pic>
                </p:oleObj>
              </mc:Fallback>
            </mc:AlternateContent>
          </a:graphicData>
        </a:graphic>
      </p:graphicFrame>
      <p:graphicFrame>
        <p:nvGraphicFramePr>
          <p:cNvPr id="86" name="对象 85">
            <a:extLst>
              <a:ext uri="{FF2B5EF4-FFF2-40B4-BE49-F238E27FC236}">
                <a16:creationId xmlns:a16="http://schemas.microsoft.com/office/drawing/2014/main" id="{52788394-7391-4AB2-B172-74CD71D812CB}"/>
              </a:ext>
            </a:extLst>
          </p:cNvPr>
          <p:cNvGraphicFramePr>
            <a:graphicFrameLocks noChangeAspect="1"/>
          </p:cNvGraphicFramePr>
          <p:nvPr>
            <p:extLst>
              <p:ext uri="{D42A27DB-BD31-4B8C-83A1-F6EECF244321}">
                <p14:modId xmlns:p14="http://schemas.microsoft.com/office/powerpoint/2010/main" val="1863916859"/>
              </p:ext>
            </p:extLst>
          </p:nvPr>
        </p:nvGraphicFramePr>
        <p:xfrm>
          <a:off x="2876550" y="1709077"/>
          <a:ext cx="6542088" cy="896937"/>
        </p:xfrm>
        <a:graphic>
          <a:graphicData uri="http://schemas.openxmlformats.org/presentationml/2006/ole">
            <mc:AlternateContent xmlns:mc="http://schemas.openxmlformats.org/markup-compatibility/2006">
              <mc:Choice xmlns:v="urn:schemas-microsoft-com:vml" Requires="v">
                <p:oleObj name="Equation" r:id="rId8" imgW="3238200" imgH="444240" progId="Equation.DSMT4">
                  <p:embed/>
                </p:oleObj>
              </mc:Choice>
              <mc:Fallback>
                <p:oleObj name="Equation" r:id="rId8" imgW="3238200" imgH="444240" progId="Equation.DSMT4">
                  <p:embed/>
                  <p:pic>
                    <p:nvPicPr>
                      <p:cNvPr id="128" name="对象 127">
                        <a:extLst>
                          <a:ext uri="{FF2B5EF4-FFF2-40B4-BE49-F238E27FC236}">
                            <a16:creationId xmlns:a16="http://schemas.microsoft.com/office/drawing/2014/main" id="{FCF310B4-D7CD-4832-BE59-0F4B0071BEF3}"/>
                          </a:ext>
                        </a:extLst>
                      </p:cNvPr>
                      <p:cNvPicPr/>
                      <p:nvPr/>
                    </p:nvPicPr>
                    <p:blipFill>
                      <a:blip r:embed="rId9"/>
                      <a:stretch>
                        <a:fillRect/>
                      </a:stretch>
                    </p:blipFill>
                    <p:spPr>
                      <a:xfrm>
                        <a:off x="2876550" y="1709077"/>
                        <a:ext cx="6542088" cy="896937"/>
                      </a:xfrm>
                      <a:prstGeom prst="rect">
                        <a:avLst/>
                      </a:prstGeom>
                    </p:spPr>
                  </p:pic>
                </p:oleObj>
              </mc:Fallback>
            </mc:AlternateContent>
          </a:graphicData>
        </a:graphic>
      </p:graphicFrame>
      <p:grpSp>
        <p:nvGrpSpPr>
          <p:cNvPr id="87" name="组合 86">
            <a:extLst>
              <a:ext uri="{FF2B5EF4-FFF2-40B4-BE49-F238E27FC236}">
                <a16:creationId xmlns:a16="http://schemas.microsoft.com/office/drawing/2014/main" id="{DC88C278-5312-402B-B25E-E1A7D7B84802}"/>
              </a:ext>
            </a:extLst>
          </p:cNvPr>
          <p:cNvGrpSpPr/>
          <p:nvPr/>
        </p:nvGrpSpPr>
        <p:grpSpPr>
          <a:xfrm>
            <a:off x="180976" y="2857377"/>
            <a:ext cx="3114673" cy="2478184"/>
            <a:chOff x="695326" y="2576055"/>
            <a:chExt cx="3114673" cy="2478184"/>
          </a:xfrm>
        </p:grpSpPr>
        <p:pic>
          <p:nvPicPr>
            <p:cNvPr id="88" name="图片 87" descr="图片包含 游戏机, 建筑, 瓷砖, 人&#10;&#10;描述已自动生成">
              <a:extLst>
                <a:ext uri="{FF2B5EF4-FFF2-40B4-BE49-F238E27FC236}">
                  <a16:creationId xmlns:a16="http://schemas.microsoft.com/office/drawing/2014/main" id="{4FC5637B-0D4C-4D60-934B-70EE1FDB1B7F}"/>
                </a:ext>
              </a:extLst>
            </p:cNvPr>
            <p:cNvPicPr>
              <a:picLocks noChangeAspect="1"/>
            </p:cNvPicPr>
            <p:nvPr/>
          </p:nvPicPr>
          <p:blipFill>
            <a:blip r:embed="rId10"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504304" y="2576055"/>
              <a:ext cx="1869996" cy="1876037"/>
            </a:xfrm>
            <a:prstGeom prst="rect">
              <a:avLst/>
            </a:prstGeom>
          </p:spPr>
        </p:pic>
        <p:sp>
          <p:nvSpPr>
            <p:cNvPr id="89" name="左大括号 88">
              <a:extLst>
                <a:ext uri="{FF2B5EF4-FFF2-40B4-BE49-F238E27FC236}">
                  <a16:creationId xmlns:a16="http://schemas.microsoft.com/office/drawing/2014/main" id="{1C309D3B-EF89-4666-9031-5005DA296A96}"/>
                </a:ext>
              </a:extLst>
            </p:cNvPr>
            <p:cNvSpPr/>
            <p:nvPr/>
          </p:nvSpPr>
          <p:spPr>
            <a:xfrm>
              <a:off x="1302283" y="3085547"/>
              <a:ext cx="126828" cy="134432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左大括号 89">
              <a:extLst>
                <a:ext uri="{FF2B5EF4-FFF2-40B4-BE49-F238E27FC236}">
                  <a16:creationId xmlns:a16="http://schemas.microsoft.com/office/drawing/2014/main" id="{3609E4D1-450D-4BE7-9C14-165BB1C0C32C}"/>
                </a:ext>
              </a:extLst>
            </p:cNvPr>
            <p:cNvSpPr/>
            <p:nvPr/>
          </p:nvSpPr>
          <p:spPr>
            <a:xfrm rot="16200000">
              <a:off x="2131630" y="3903036"/>
              <a:ext cx="126828" cy="135025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左大括号 90">
              <a:extLst>
                <a:ext uri="{FF2B5EF4-FFF2-40B4-BE49-F238E27FC236}">
                  <a16:creationId xmlns:a16="http://schemas.microsoft.com/office/drawing/2014/main" id="{811BFADC-5DBB-48F5-AA7D-64AF96F0DA3A}"/>
                </a:ext>
              </a:extLst>
            </p:cNvPr>
            <p:cNvSpPr/>
            <p:nvPr/>
          </p:nvSpPr>
          <p:spPr>
            <a:xfrm rot="13500000">
              <a:off x="3154457" y="3940221"/>
              <a:ext cx="115468" cy="69275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标题 1">
              <a:extLst>
                <a:ext uri="{FF2B5EF4-FFF2-40B4-BE49-F238E27FC236}">
                  <a16:creationId xmlns:a16="http://schemas.microsoft.com/office/drawing/2014/main" id="{7A06837C-1D59-48A7-9F76-3A8C1A5FAB81}"/>
                </a:ext>
              </a:extLst>
            </p:cNvPr>
            <p:cNvSpPr txBox="1">
              <a:spLocks/>
            </p:cNvSpPr>
            <p:nvPr/>
          </p:nvSpPr>
          <p:spPr bwMode="auto">
            <a:xfrm>
              <a:off x="1914525" y="4704235"/>
              <a:ext cx="552450"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latin typeface="Arial" panose="020B0604020202020204" pitchFamily="34" charset="0"/>
                  <a:ea typeface="黑体" panose="02010609060101010101" pitchFamily="49" charset="-122"/>
                  <a:cs typeface="Arial" panose="020B0604020202020204" pitchFamily="34" charset="0"/>
                </a:rPr>
                <a:t>L(x)</a:t>
              </a:r>
              <a:endParaRPr lang="en-US" altLang="zh-CN" sz="2000" dirty="0">
                <a:latin typeface="Arial" panose="020B0604020202020204" pitchFamily="34" charset="0"/>
                <a:ea typeface="黑体" panose="02010609060101010101" pitchFamily="49" charset="-122"/>
                <a:cs typeface="Arial" panose="020B0604020202020204" pitchFamily="34" charset="0"/>
              </a:endParaRPr>
            </a:p>
          </p:txBody>
        </p:sp>
        <p:sp>
          <p:nvSpPr>
            <p:cNvPr id="93" name="标题 1">
              <a:extLst>
                <a:ext uri="{FF2B5EF4-FFF2-40B4-BE49-F238E27FC236}">
                  <a16:creationId xmlns:a16="http://schemas.microsoft.com/office/drawing/2014/main" id="{6913C31C-C067-4873-A8B2-5254D9C1CE33}"/>
                </a:ext>
              </a:extLst>
            </p:cNvPr>
            <p:cNvSpPr txBox="1">
              <a:spLocks/>
            </p:cNvSpPr>
            <p:nvPr/>
          </p:nvSpPr>
          <p:spPr bwMode="auto">
            <a:xfrm>
              <a:off x="3276598" y="4319333"/>
              <a:ext cx="533401" cy="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50000"/>
                </a:lnSpc>
              </a:pPr>
              <a:r>
                <a:rPr lang="en-US" altLang="zh-CN" sz="1800" dirty="0">
                  <a:latin typeface="Arial" panose="020B0604020202020204" pitchFamily="34" charset="0"/>
                  <a:ea typeface="黑体" panose="02010609060101010101" pitchFamily="49" charset="-122"/>
                  <a:cs typeface="Arial" panose="020B0604020202020204" pitchFamily="34" charset="0"/>
                </a:rPr>
                <a:t>B(y)</a:t>
              </a:r>
              <a:endParaRPr lang="en-US" altLang="zh-CN" sz="2000" dirty="0">
                <a:latin typeface="Arial" panose="020B0604020202020204" pitchFamily="34" charset="0"/>
                <a:ea typeface="黑体" panose="02010609060101010101" pitchFamily="49" charset="-122"/>
                <a:cs typeface="Arial" panose="020B0604020202020204" pitchFamily="34" charset="0"/>
              </a:endParaRPr>
            </a:p>
          </p:txBody>
        </p:sp>
        <p:sp>
          <p:nvSpPr>
            <p:cNvPr id="94" name="标题 1">
              <a:extLst>
                <a:ext uri="{FF2B5EF4-FFF2-40B4-BE49-F238E27FC236}">
                  <a16:creationId xmlns:a16="http://schemas.microsoft.com/office/drawing/2014/main" id="{A7AED6B8-3BFE-4BC7-BD87-B888B8A3C78D}"/>
                </a:ext>
              </a:extLst>
            </p:cNvPr>
            <p:cNvSpPr txBox="1">
              <a:spLocks/>
            </p:cNvSpPr>
            <p:nvPr/>
          </p:nvSpPr>
          <p:spPr bwMode="auto">
            <a:xfrm>
              <a:off x="695326" y="3547109"/>
              <a:ext cx="544872" cy="37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lnSpc>
                  <a:spcPct val="90000"/>
                </a:lnSpc>
                <a:spcBef>
                  <a:spcPct val="0"/>
                </a:spcBef>
                <a:spcAft>
                  <a:spcPct val="0"/>
                </a:spcAft>
                <a:defRPr sz="6000" kern="1200">
                  <a:solidFill>
                    <a:schemeClr val="tx1"/>
                  </a:solidFill>
                  <a:latin typeface="隶书" panose="02010509060101010101" pitchFamily="49" charset="-122"/>
                  <a:ea typeface="隶书" panose="02010509060101010101" pitchFamily="49" charset="-122"/>
                  <a:cs typeface="+mj-cs"/>
                </a:defRPr>
              </a:lvl1pPr>
              <a:lvl2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2pPr>
              <a:lvl3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3pPr>
              <a:lvl4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4pPr>
              <a:lvl5pPr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5pPr>
              <a:lvl6pPr marL="4572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6pPr>
              <a:lvl7pPr marL="9144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7pPr>
              <a:lvl8pPr marL="13716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8pPr>
              <a:lvl9pPr marL="1828800" algn="l" rtl="0" fontAlgn="base">
                <a:lnSpc>
                  <a:spcPct val="90000"/>
                </a:lnSpc>
                <a:spcBef>
                  <a:spcPct val="0"/>
                </a:spcBef>
                <a:spcAft>
                  <a:spcPct val="0"/>
                </a:spcAft>
                <a:defRPr sz="3200">
                  <a:solidFill>
                    <a:schemeClr val="tx1"/>
                  </a:solidFill>
                  <a:latin typeface="隶书" panose="02010509060101010101" pitchFamily="49" charset="-122"/>
                  <a:ea typeface="隶书" panose="02010509060101010101" pitchFamily="49" charset="-122"/>
                </a:defRPr>
              </a:lvl9pPr>
            </a:lstStyle>
            <a:p>
              <a:pPr defTabSz="914400">
                <a:lnSpc>
                  <a:spcPct val="100000"/>
                </a:lnSpc>
              </a:pPr>
              <a:r>
                <a:rPr lang="en-US" altLang="zh-CN" sz="1800" dirty="0">
                  <a:latin typeface="Arial" panose="020B0604020202020204" pitchFamily="34" charset="0"/>
                  <a:ea typeface="黑体" panose="02010609060101010101" pitchFamily="49" charset="-122"/>
                  <a:cs typeface="Arial" panose="020B0604020202020204" pitchFamily="34" charset="0"/>
                </a:rPr>
                <a:t>A(z)</a:t>
              </a:r>
            </a:p>
          </p:txBody>
        </p:sp>
      </p:grpSp>
      <p:graphicFrame>
        <p:nvGraphicFramePr>
          <p:cNvPr id="95" name="对象 94">
            <a:extLst>
              <a:ext uri="{FF2B5EF4-FFF2-40B4-BE49-F238E27FC236}">
                <a16:creationId xmlns:a16="http://schemas.microsoft.com/office/drawing/2014/main" id="{53C30AF7-623C-42DA-B86F-612BD9A4A18A}"/>
              </a:ext>
            </a:extLst>
          </p:cNvPr>
          <p:cNvGraphicFramePr>
            <a:graphicFrameLocks noChangeAspect="1"/>
          </p:cNvGraphicFramePr>
          <p:nvPr>
            <p:extLst>
              <p:ext uri="{D42A27DB-BD31-4B8C-83A1-F6EECF244321}">
                <p14:modId xmlns:p14="http://schemas.microsoft.com/office/powerpoint/2010/main" val="1693296083"/>
              </p:ext>
            </p:extLst>
          </p:nvPr>
        </p:nvGraphicFramePr>
        <p:xfrm>
          <a:off x="4542452" y="5872236"/>
          <a:ext cx="2154237" cy="460375"/>
        </p:xfrm>
        <a:graphic>
          <a:graphicData uri="http://schemas.openxmlformats.org/presentationml/2006/ole">
            <mc:AlternateContent xmlns:mc="http://schemas.openxmlformats.org/markup-compatibility/2006">
              <mc:Choice xmlns:v="urn:schemas-microsoft-com:vml" Requires="v">
                <p:oleObj name="Equation" r:id="rId11" imgW="1066680" imgH="228600" progId="Equation.DSMT4">
                  <p:embed/>
                </p:oleObj>
              </mc:Choice>
              <mc:Fallback>
                <p:oleObj name="Equation" r:id="rId11" imgW="1066680" imgH="228600" progId="Equation.DSMT4">
                  <p:embed/>
                  <p:pic>
                    <p:nvPicPr>
                      <p:cNvPr id="48" name="对象 47">
                        <a:extLst>
                          <a:ext uri="{FF2B5EF4-FFF2-40B4-BE49-F238E27FC236}">
                            <a16:creationId xmlns:a16="http://schemas.microsoft.com/office/drawing/2014/main" id="{98E1F3B0-EB41-4DB1-A4E9-DBB0D0B8A744}"/>
                          </a:ext>
                        </a:extLst>
                      </p:cNvPr>
                      <p:cNvPicPr/>
                      <p:nvPr/>
                    </p:nvPicPr>
                    <p:blipFill>
                      <a:blip r:embed="rId12"/>
                      <a:stretch>
                        <a:fillRect/>
                      </a:stretch>
                    </p:blipFill>
                    <p:spPr>
                      <a:xfrm>
                        <a:off x="4542452" y="5872236"/>
                        <a:ext cx="2154237" cy="460375"/>
                      </a:xfrm>
                      <a:prstGeom prst="rect">
                        <a:avLst/>
                      </a:prstGeom>
                    </p:spPr>
                  </p:pic>
                </p:oleObj>
              </mc:Fallback>
            </mc:AlternateContent>
          </a:graphicData>
        </a:graphic>
      </p:graphicFrame>
      <p:sp>
        <p:nvSpPr>
          <p:cNvPr id="96" name="箭头: 右 95">
            <a:extLst>
              <a:ext uri="{FF2B5EF4-FFF2-40B4-BE49-F238E27FC236}">
                <a16:creationId xmlns:a16="http://schemas.microsoft.com/office/drawing/2014/main" id="{CD29AB00-3B19-4CDB-B1A6-11DEA144EED8}"/>
              </a:ext>
            </a:extLst>
          </p:cNvPr>
          <p:cNvSpPr/>
          <p:nvPr/>
        </p:nvSpPr>
        <p:spPr>
          <a:xfrm>
            <a:off x="6872750" y="3020443"/>
            <a:ext cx="422785" cy="31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箭头: 右 96">
            <a:extLst>
              <a:ext uri="{FF2B5EF4-FFF2-40B4-BE49-F238E27FC236}">
                <a16:creationId xmlns:a16="http://schemas.microsoft.com/office/drawing/2014/main" id="{22E5A4F8-25F6-4AE8-B66E-39318BCCE9DA}"/>
              </a:ext>
            </a:extLst>
          </p:cNvPr>
          <p:cNvSpPr/>
          <p:nvPr/>
        </p:nvSpPr>
        <p:spPr>
          <a:xfrm>
            <a:off x="6867833" y="3957048"/>
            <a:ext cx="422785" cy="31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80BD6F23-8722-45E4-95F0-B559E8AB46DC}"/>
              </a:ext>
            </a:extLst>
          </p:cNvPr>
          <p:cNvSpPr/>
          <p:nvPr/>
        </p:nvSpPr>
        <p:spPr>
          <a:xfrm>
            <a:off x="6867833" y="4907622"/>
            <a:ext cx="422785" cy="31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9" name="对象 98">
            <a:extLst>
              <a:ext uri="{FF2B5EF4-FFF2-40B4-BE49-F238E27FC236}">
                <a16:creationId xmlns:a16="http://schemas.microsoft.com/office/drawing/2014/main" id="{4255917E-1A8D-4C6F-99EC-53F7FD129E3A}"/>
              </a:ext>
            </a:extLst>
          </p:cNvPr>
          <p:cNvGraphicFramePr>
            <a:graphicFrameLocks noChangeAspect="1"/>
          </p:cNvGraphicFramePr>
          <p:nvPr>
            <p:extLst>
              <p:ext uri="{D42A27DB-BD31-4B8C-83A1-F6EECF244321}">
                <p14:modId xmlns:p14="http://schemas.microsoft.com/office/powerpoint/2010/main" val="1077942959"/>
              </p:ext>
            </p:extLst>
          </p:nvPr>
        </p:nvGraphicFramePr>
        <p:xfrm>
          <a:off x="7490286" y="2988384"/>
          <a:ext cx="1119636" cy="2320164"/>
        </p:xfrm>
        <a:graphic>
          <a:graphicData uri="http://schemas.openxmlformats.org/presentationml/2006/ole">
            <mc:AlternateContent xmlns:mc="http://schemas.openxmlformats.org/markup-compatibility/2006">
              <mc:Choice xmlns:v="urn:schemas-microsoft-com:vml" Requires="v">
                <p:oleObj name="Equation" r:id="rId13" imgW="533160" imgH="1104840" progId="Equation.DSMT4">
                  <p:embed/>
                </p:oleObj>
              </mc:Choice>
              <mc:Fallback>
                <p:oleObj name="Equation" r:id="rId13" imgW="533160" imgH="1104840" progId="Equation.DSMT4">
                  <p:embed/>
                  <p:pic>
                    <p:nvPicPr>
                      <p:cNvPr id="3" name="对象 2">
                        <a:extLst>
                          <a:ext uri="{FF2B5EF4-FFF2-40B4-BE49-F238E27FC236}">
                            <a16:creationId xmlns:a16="http://schemas.microsoft.com/office/drawing/2014/main" id="{DF9F1046-A741-44B5-81C5-F9CC480E77A9}"/>
                          </a:ext>
                        </a:extLst>
                      </p:cNvPr>
                      <p:cNvPicPr/>
                      <p:nvPr/>
                    </p:nvPicPr>
                    <p:blipFill>
                      <a:blip r:embed="rId14"/>
                      <a:stretch>
                        <a:fillRect/>
                      </a:stretch>
                    </p:blipFill>
                    <p:spPr>
                      <a:xfrm>
                        <a:off x="7490286" y="2988384"/>
                        <a:ext cx="1119636" cy="2320164"/>
                      </a:xfrm>
                      <a:prstGeom prst="rect">
                        <a:avLst/>
                      </a:prstGeom>
                    </p:spPr>
                  </p:pic>
                </p:oleObj>
              </mc:Fallback>
            </mc:AlternateContent>
          </a:graphicData>
        </a:graphic>
      </p:graphicFrame>
      <p:sp>
        <p:nvSpPr>
          <p:cNvPr id="2" name="RectanglePageNum">
            <a:extLst>
              <a:ext uri="{FF2B5EF4-FFF2-40B4-BE49-F238E27FC236}">
                <a16:creationId xmlns:a16="http://schemas.microsoft.com/office/drawing/2014/main" id="{8AA4B60E-2117-4F54-8C2A-78CA7D6FB1DC}"/>
              </a:ext>
            </a:extLst>
          </p:cNvPr>
          <p:cNvSpPr/>
          <p:nvPr/>
        </p:nvSpPr>
        <p:spPr>
          <a:xfrm>
            <a:off x="0" y="6819900"/>
            <a:ext cx="9790546"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79808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55</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D550EC9C-8F16-450A-B271-0381822AC779}"/>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2" name="图片 21">
            <a:extLst>
              <a:ext uri="{FF2B5EF4-FFF2-40B4-BE49-F238E27FC236}">
                <a16:creationId xmlns:a16="http://schemas.microsoft.com/office/drawing/2014/main" id="{EA5F36CD-CE11-4E81-8498-186A70C5702F}"/>
              </a:ext>
            </a:extLst>
          </p:cNvPr>
          <p:cNvPicPr>
            <a:picLocks noChangeAspect="1"/>
          </p:cNvPicPr>
          <p:nvPr/>
        </p:nvPicPr>
        <p:blipFill rotWithShape="1">
          <a:blip r:embed="rId3"/>
          <a:srcRect l="955" t="89795" r="64367" b="5158"/>
          <a:stretch/>
        </p:blipFill>
        <p:spPr>
          <a:xfrm>
            <a:off x="86390" y="1440129"/>
            <a:ext cx="12032275" cy="190344"/>
          </a:xfrm>
          <a:custGeom>
            <a:avLst/>
            <a:gdLst>
              <a:gd name="connsiteX0" fmla="*/ 0 w 13126086"/>
              <a:gd name="connsiteY0" fmla="*/ 0 h 207624"/>
              <a:gd name="connsiteX1" fmla="*/ 13126086 w 13126086"/>
              <a:gd name="connsiteY1" fmla="*/ 0 h 207624"/>
              <a:gd name="connsiteX2" fmla="*/ 13126086 w 13126086"/>
              <a:gd name="connsiteY2" fmla="*/ 207624 h 207624"/>
              <a:gd name="connsiteX3" fmla="*/ 0 w 13126086"/>
              <a:gd name="connsiteY3" fmla="*/ 207624 h 207624"/>
            </a:gdLst>
            <a:ahLst/>
            <a:cxnLst>
              <a:cxn ang="0">
                <a:pos x="connsiteX0" y="connsiteY0"/>
              </a:cxn>
              <a:cxn ang="0">
                <a:pos x="connsiteX1" y="connsiteY1"/>
              </a:cxn>
              <a:cxn ang="0">
                <a:pos x="connsiteX2" y="connsiteY2"/>
              </a:cxn>
              <a:cxn ang="0">
                <a:pos x="connsiteX3" y="connsiteY3"/>
              </a:cxn>
            </a:cxnLst>
            <a:rect l="l" t="t" r="r" b="b"/>
            <a:pathLst>
              <a:path w="13126086" h="207624">
                <a:moveTo>
                  <a:pt x="0" y="0"/>
                </a:moveTo>
                <a:lnTo>
                  <a:pt x="13126086" y="0"/>
                </a:lnTo>
                <a:lnTo>
                  <a:pt x="13126086" y="207624"/>
                </a:lnTo>
                <a:lnTo>
                  <a:pt x="0" y="207624"/>
                </a:lnTo>
                <a:close/>
              </a:path>
            </a:pathLst>
          </a:custGeom>
        </p:spPr>
      </p:pic>
      <p:sp>
        <p:nvSpPr>
          <p:cNvPr id="23" name="矩形: 圆角 22">
            <a:extLst>
              <a:ext uri="{FF2B5EF4-FFF2-40B4-BE49-F238E27FC236}">
                <a16:creationId xmlns:a16="http://schemas.microsoft.com/office/drawing/2014/main" id="{FC40394F-BA05-4BF4-8AEE-EBD111D5B93F}"/>
              </a:ext>
            </a:extLst>
          </p:cNvPr>
          <p:cNvSpPr/>
          <p:nvPr/>
        </p:nvSpPr>
        <p:spPr>
          <a:xfrm>
            <a:off x="90003" y="1438250"/>
            <a:ext cx="5304486"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BF2D45D-E802-4C28-873B-2C01A36E9335}"/>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46" name="箭头: 右 45">
            <a:extLst>
              <a:ext uri="{FF2B5EF4-FFF2-40B4-BE49-F238E27FC236}">
                <a16:creationId xmlns:a16="http://schemas.microsoft.com/office/drawing/2014/main" id="{307C684C-2A68-4491-9364-E5CB8C0CB6B6}"/>
              </a:ext>
            </a:extLst>
          </p:cNvPr>
          <p:cNvSpPr/>
          <p:nvPr/>
        </p:nvSpPr>
        <p:spPr>
          <a:xfrm>
            <a:off x="2781301" y="2688948"/>
            <a:ext cx="1171574" cy="87187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对象 46">
            <a:extLst>
              <a:ext uri="{FF2B5EF4-FFF2-40B4-BE49-F238E27FC236}">
                <a16:creationId xmlns:a16="http://schemas.microsoft.com/office/drawing/2014/main" id="{DFE7DB2F-AA0D-4CBF-A45E-16223CE8D45F}"/>
              </a:ext>
            </a:extLst>
          </p:cNvPr>
          <p:cNvGraphicFramePr>
            <a:graphicFrameLocks noChangeAspect="1"/>
          </p:cNvGraphicFramePr>
          <p:nvPr>
            <p:extLst>
              <p:ext uri="{D42A27DB-BD31-4B8C-83A1-F6EECF244321}">
                <p14:modId xmlns:p14="http://schemas.microsoft.com/office/powerpoint/2010/main" val="4192814036"/>
              </p:ext>
            </p:extLst>
          </p:nvPr>
        </p:nvGraphicFramePr>
        <p:xfrm>
          <a:off x="2809876" y="2915525"/>
          <a:ext cx="1026079" cy="410141"/>
        </p:xfrm>
        <a:graphic>
          <a:graphicData uri="http://schemas.openxmlformats.org/presentationml/2006/ole">
            <mc:AlternateContent xmlns:mc="http://schemas.openxmlformats.org/markup-compatibility/2006">
              <mc:Choice xmlns:v="urn:schemas-microsoft-com:vml" Requires="v">
                <p:oleObj name="Equation" r:id="rId4" imgW="507960" imgH="203040" progId="Equation.DSMT4">
                  <p:embed/>
                </p:oleObj>
              </mc:Choice>
              <mc:Fallback>
                <p:oleObj name="Equation" r:id="rId4" imgW="507960" imgH="203040" progId="Equation.DSMT4">
                  <p:embed/>
                  <p:pic>
                    <p:nvPicPr>
                      <p:cNvPr id="3" name="对象 2">
                        <a:extLst>
                          <a:ext uri="{FF2B5EF4-FFF2-40B4-BE49-F238E27FC236}">
                            <a16:creationId xmlns:a16="http://schemas.microsoft.com/office/drawing/2014/main" id="{DF9F1046-A741-44B5-81C5-F9CC480E77A9}"/>
                          </a:ext>
                        </a:extLst>
                      </p:cNvPr>
                      <p:cNvPicPr/>
                      <p:nvPr/>
                    </p:nvPicPr>
                    <p:blipFill>
                      <a:blip r:embed="rId5"/>
                      <a:stretch>
                        <a:fillRect/>
                      </a:stretch>
                    </p:blipFill>
                    <p:spPr>
                      <a:xfrm>
                        <a:off x="2809876" y="2915525"/>
                        <a:ext cx="1026079" cy="410141"/>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6D596C23-8B26-442B-BCD7-9E3B041924BE}"/>
              </a:ext>
            </a:extLst>
          </p:cNvPr>
          <p:cNvGraphicFramePr>
            <a:graphicFrameLocks noChangeAspect="1"/>
          </p:cNvGraphicFramePr>
          <p:nvPr>
            <p:extLst>
              <p:ext uri="{D42A27DB-BD31-4B8C-83A1-F6EECF244321}">
                <p14:modId xmlns:p14="http://schemas.microsoft.com/office/powerpoint/2010/main" val="4118359889"/>
              </p:ext>
            </p:extLst>
          </p:nvPr>
        </p:nvGraphicFramePr>
        <p:xfrm>
          <a:off x="487965" y="1644648"/>
          <a:ext cx="11234738" cy="976313"/>
        </p:xfrm>
        <a:graphic>
          <a:graphicData uri="http://schemas.openxmlformats.org/presentationml/2006/ole">
            <mc:AlternateContent xmlns:mc="http://schemas.openxmlformats.org/markup-compatibility/2006">
              <mc:Choice xmlns:v="urn:schemas-microsoft-com:vml" Requires="v">
                <p:oleObj name="Equation" r:id="rId6" imgW="11234998" imgH="975635" progId="Equation.DSMT4">
                  <p:embed/>
                </p:oleObj>
              </mc:Choice>
              <mc:Fallback>
                <p:oleObj name="Equation" r:id="rId6" imgW="11234998" imgH="975635" progId="Equation.DSMT4">
                  <p:embed/>
                  <p:pic>
                    <p:nvPicPr>
                      <p:cNvPr id="4" name="对象 3">
                        <a:extLst>
                          <a:ext uri="{FF2B5EF4-FFF2-40B4-BE49-F238E27FC236}">
                            <a16:creationId xmlns:a16="http://schemas.microsoft.com/office/drawing/2014/main" id="{A6CE2A7A-E545-4640-94BE-3E7F00E9C960}"/>
                          </a:ext>
                        </a:extLst>
                      </p:cNvPr>
                      <p:cNvPicPr/>
                      <p:nvPr/>
                    </p:nvPicPr>
                    <p:blipFill>
                      <a:blip r:embed="rId7"/>
                      <a:stretch>
                        <a:fillRect/>
                      </a:stretch>
                    </p:blipFill>
                    <p:spPr>
                      <a:xfrm>
                        <a:off x="487965" y="1644648"/>
                        <a:ext cx="11234738" cy="976313"/>
                      </a:xfrm>
                      <a:prstGeom prst="rect">
                        <a:avLst/>
                      </a:prstGeom>
                    </p:spPr>
                  </p:pic>
                </p:oleObj>
              </mc:Fallback>
            </mc:AlternateContent>
          </a:graphicData>
        </a:graphic>
      </p:graphicFrame>
      <p:graphicFrame>
        <p:nvGraphicFramePr>
          <p:cNvPr id="49" name="对象 48">
            <a:extLst>
              <a:ext uri="{FF2B5EF4-FFF2-40B4-BE49-F238E27FC236}">
                <a16:creationId xmlns:a16="http://schemas.microsoft.com/office/drawing/2014/main" id="{9A1B6FCD-B545-478A-9F19-793858F460B1}"/>
              </a:ext>
            </a:extLst>
          </p:cNvPr>
          <p:cNvGraphicFramePr>
            <a:graphicFrameLocks noChangeAspect="1"/>
          </p:cNvGraphicFramePr>
          <p:nvPr>
            <p:extLst>
              <p:ext uri="{D42A27DB-BD31-4B8C-83A1-F6EECF244321}">
                <p14:modId xmlns:p14="http://schemas.microsoft.com/office/powerpoint/2010/main" val="1475338117"/>
              </p:ext>
            </p:extLst>
          </p:nvPr>
        </p:nvGraphicFramePr>
        <p:xfrm>
          <a:off x="295273" y="4164887"/>
          <a:ext cx="1923444" cy="512676"/>
        </p:xfrm>
        <a:graphic>
          <a:graphicData uri="http://schemas.openxmlformats.org/presentationml/2006/ole">
            <mc:AlternateContent xmlns:mc="http://schemas.openxmlformats.org/markup-compatibility/2006">
              <mc:Choice xmlns:v="urn:schemas-microsoft-com:vml" Requires="v">
                <p:oleObj name="Equation" r:id="rId8" imgW="952200" imgH="253800" progId="Equation.DSMT4">
                  <p:embed/>
                </p:oleObj>
              </mc:Choice>
              <mc:Fallback>
                <p:oleObj name="Equation" r:id="rId8" imgW="952200" imgH="253800" progId="Equation.DSMT4">
                  <p:embed/>
                  <p:pic>
                    <p:nvPicPr>
                      <p:cNvPr id="5" name="对象 4">
                        <a:extLst>
                          <a:ext uri="{FF2B5EF4-FFF2-40B4-BE49-F238E27FC236}">
                            <a16:creationId xmlns:a16="http://schemas.microsoft.com/office/drawing/2014/main" id="{7FDB9424-4579-47D9-BB59-ABAFC3DACDE0}"/>
                          </a:ext>
                        </a:extLst>
                      </p:cNvPr>
                      <p:cNvPicPr/>
                      <p:nvPr/>
                    </p:nvPicPr>
                    <p:blipFill>
                      <a:blip r:embed="rId9"/>
                      <a:stretch>
                        <a:fillRect/>
                      </a:stretch>
                    </p:blipFill>
                    <p:spPr>
                      <a:xfrm>
                        <a:off x="295273" y="4164887"/>
                        <a:ext cx="1923444" cy="512676"/>
                      </a:xfrm>
                      <a:prstGeom prst="rect">
                        <a:avLst/>
                      </a:prstGeom>
                      <a:ln w="19050">
                        <a:solidFill>
                          <a:srgbClr val="2F528F"/>
                        </a:solidFill>
                      </a:ln>
                    </p:spPr>
                  </p:pic>
                </p:oleObj>
              </mc:Fallback>
            </mc:AlternateContent>
          </a:graphicData>
        </a:graphic>
      </p:graphicFrame>
      <p:sp>
        <p:nvSpPr>
          <p:cNvPr id="50" name="箭头: 右 49">
            <a:extLst>
              <a:ext uri="{FF2B5EF4-FFF2-40B4-BE49-F238E27FC236}">
                <a16:creationId xmlns:a16="http://schemas.microsoft.com/office/drawing/2014/main" id="{E551B784-FD1B-4C5E-A59A-D9DC2D932018}"/>
              </a:ext>
            </a:extLst>
          </p:cNvPr>
          <p:cNvSpPr/>
          <p:nvPr/>
        </p:nvSpPr>
        <p:spPr>
          <a:xfrm>
            <a:off x="2781301" y="3946248"/>
            <a:ext cx="1171574" cy="87187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1" name="对象 50">
            <a:extLst>
              <a:ext uri="{FF2B5EF4-FFF2-40B4-BE49-F238E27FC236}">
                <a16:creationId xmlns:a16="http://schemas.microsoft.com/office/drawing/2014/main" id="{7BB42589-9AE0-48A5-9DCB-6BEA554666A6}"/>
              </a:ext>
            </a:extLst>
          </p:cNvPr>
          <p:cNvGraphicFramePr>
            <a:graphicFrameLocks noChangeAspect="1"/>
          </p:cNvGraphicFramePr>
          <p:nvPr>
            <p:extLst>
              <p:ext uri="{D42A27DB-BD31-4B8C-83A1-F6EECF244321}">
                <p14:modId xmlns:p14="http://schemas.microsoft.com/office/powerpoint/2010/main" val="1839929993"/>
              </p:ext>
            </p:extLst>
          </p:nvPr>
        </p:nvGraphicFramePr>
        <p:xfrm>
          <a:off x="2809875" y="4153774"/>
          <a:ext cx="1025525" cy="485775"/>
        </p:xfrm>
        <a:graphic>
          <a:graphicData uri="http://schemas.openxmlformats.org/presentationml/2006/ole">
            <mc:AlternateContent xmlns:mc="http://schemas.openxmlformats.org/markup-compatibility/2006">
              <mc:Choice xmlns:v="urn:schemas-microsoft-com:vml" Requires="v">
                <p:oleObj name="Equation" r:id="rId10" imgW="507960" imgH="241200" progId="Equation.DSMT4">
                  <p:embed/>
                </p:oleObj>
              </mc:Choice>
              <mc:Fallback>
                <p:oleObj name="Equation" r:id="rId10" imgW="507960" imgH="241200" progId="Equation.DSMT4">
                  <p:embed/>
                  <p:pic>
                    <p:nvPicPr>
                      <p:cNvPr id="52" name="对象 51">
                        <a:extLst>
                          <a:ext uri="{FF2B5EF4-FFF2-40B4-BE49-F238E27FC236}">
                            <a16:creationId xmlns:a16="http://schemas.microsoft.com/office/drawing/2014/main" id="{7901E47C-D339-4B1C-B651-C6532C7D6C99}"/>
                          </a:ext>
                        </a:extLst>
                      </p:cNvPr>
                      <p:cNvPicPr/>
                      <p:nvPr/>
                    </p:nvPicPr>
                    <p:blipFill>
                      <a:blip r:embed="rId11"/>
                      <a:stretch>
                        <a:fillRect/>
                      </a:stretch>
                    </p:blipFill>
                    <p:spPr>
                      <a:xfrm>
                        <a:off x="2809875" y="4153774"/>
                        <a:ext cx="1025525" cy="485775"/>
                      </a:xfrm>
                      <a:prstGeom prst="rect">
                        <a:avLst/>
                      </a:prstGeom>
                    </p:spPr>
                  </p:pic>
                </p:oleObj>
              </mc:Fallback>
            </mc:AlternateContent>
          </a:graphicData>
        </a:graphic>
      </p:graphicFrame>
      <p:sp>
        <p:nvSpPr>
          <p:cNvPr id="52" name="箭头: 右 51">
            <a:extLst>
              <a:ext uri="{FF2B5EF4-FFF2-40B4-BE49-F238E27FC236}">
                <a16:creationId xmlns:a16="http://schemas.microsoft.com/office/drawing/2014/main" id="{B9FF435B-0BDC-4132-AC2E-DB2983AE5C42}"/>
              </a:ext>
            </a:extLst>
          </p:cNvPr>
          <p:cNvSpPr/>
          <p:nvPr/>
        </p:nvSpPr>
        <p:spPr>
          <a:xfrm>
            <a:off x="2781301" y="5289273"/>
            <a:ext cx="1171574" cy="87187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对象 52">
            <a:extLst>
              <a:ext uri="{FF2B5EF4-FFF2-40B4-BE49-F238E27FC236}">
                <a16:creationId xmlns:a16="http://schemas.microsoft.com/office/drawing/2014/main" id="{B09CB02A-00A8-42E7-B1C6-2BBE215188E2}"/>
              </a:ext>
            </a:extLst>
          </p:cNvPr>
          <p:cNvGraphicFramePr>
            <a:graphicFrameLocks noChangeAspect="1"/>
          </p:cNvGraphicFramePr>
          <p:nvPr>
            <p:extLst>
              <p:ext uri="{D42A27DB-BD31-4B8C-83A1-F6EECF244321}">
                <p14:modId xmlns:p14="http://schemas.microsoft.com/office/powerpoint/2010/main" val="2136679772"/>
              </p:ext>
            </p:extLst>
          </p:nvPr>
        </p:nvGraphicFramePr>
        <p:xfrm>
          <a:off x="2809875" y="5484099"/>
          <a:ext cx="1025525" cy="434975"/>
        </p:xfrm>
        <a:graphic>
          <a:graphicData uri="http://schemas.openxmlformats.org/presentationml/2006/ole">
            <mc:AlternateContent xmlns:mc="http://schemas.openxmlformats.org/markup-compatibility/2006">
              <mc:Choice xmlns:v="urn:schemas-microsoft-com:vml" Requires="v">
                <p:oleObj name="Equation" r:id="rId12" imgW="507960" imgH="215640" progId="Equation.DSMT4">
                  <p:embed/>
                </p:oleObj>
              </mc:Choice>
              <mc:Fallback>
                <p:oleObj name="Equation" r:id="rId12" imgW="507960" imgH="215640" progId="Equation.DSMT4">
                  <p:embed/>
                  <p:pic>
                    <p:nvPicPr>
                      <p:cNvPr id="54" name="对象 53">
                        <a:extLst>
                          <a:ext uri="{FF2B5EF4-FFF2-40B4-BE49-F238E27FC236}">
                            <a16:creationId xmlns:a16="http://schemas.microsoft.com/office/drawing/2014/main" id="{2470645F-353C-4DF7-BE34-407BCBDB87AF}"/>
                          </a:ext>
                        </a:extLst>
                      </p:cNvPr>
                      <p:cNvPicPr/>
                      <p:nvPr/>
                    </p:nvPicPr>
                    <p:blipFill>
                      <a:blip r:embed="rId13"/>
                      <a:stretch>
                        <a:fillRect/>
                      </a:stretch>
                    </p:blipFill>
                    <p:spPr>
                      <a:xfrm>
                        <a:off x="2809875" y="5484099"/>
                        <a:ext cx="1025525" cy="434975"/>
                      </a:xfrm>
                      <a:prstGeom prst="rect">
                        <a:avLst/>
                      </a:prstGeom>
                    </p:spPr>
                  </p:pic>
                </p:oleObj>
              </mc:Fallback>
            </mc:AlternateContent>
          </a:graphicData>
        </a:graphic>
      </p:graphicFrame>
      <p:sp>
        <p:nvSpPr>
          <p:cNvPr id="54" name="左大括号 53">
            <a:extLst>
              <a:ext uri="{FF2B5EF4-FFF2-40B4-BE49-F238E27FC236}">
                <a16:creationId xmlns:a16="http://schemas.microsoft.com/office/drawing/2014/main" id="{988AC722-34D9-4748-9CD9-CA4F16541870}"/>
              </a:ext>
            </a:extLst>
          </p:cNvPr>
          <p:cNvSpPr/>
          <p:nvPr/>
        </p:nvSpPr>
        <p:spPr>
          <a:xfrm>
            <a:off x="2362200" y="3112374"/>
            <a:ext cx="352425" cy="2638425"/>
          </a:xfrm>
          <a:prstGeom prst="leftBrace">
            <a:avLst>
              <a:gd name="adj1" fmla="val 8400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55" name="对象 54">
            <a:extLst>
              <a:ext uri="{FF2B5EF4-FFF2-40B4-BE49-F238E27FC236}">
                <a16:creationId xmlns:a16="http://schemas.microsoft.com/office/drawing/2014/main" id="{0AD75C22-5A4B-446D-AB8A-E9983DC10D24}"/>
              </a:ext>
            </a:extLst>
          </p:cNvPr>
          <p:cNvGraphicFramePr>
            <a:graphicFrameLocks noChangeAspect="1"/>
          </p:cNvGraphicFramePr>
          <p:nvPr>
            <p:extLst>
              <p:ext uri="{D42A27DB-BD31-4B8C-83A1-F6EECF244321}">
                <p14:modId xmlns:p14="http://schemas.microsoft.com/office/powerpoint/2010/main" val="3839365372"/>
              </p:ext>
            </p:extLst>
          </p:nvPr>
        </p:nvGraphicFramePr>
        <p:xfrm>
          <a:off x="4043360" y="4173777"/>
          <a:ext cx="769378" cy="461772"/>
        </p:xfrm>
        <a:graphic>
          <a:graphicData uri="http://schemas.openxmlformats.org/presentationml/2006/ole">
            <mc:AlternateContent xmlns:mc="http://schemas.openxmlformats.org/markup-compatibility/2006">
              <mc:Choice xmlns:v="urn:schemas-microsoft-com:vml" Requires="v">
                <p:oleObj name="Equation" r:id="rId14" imgW="380880" imgH="228600" progId="Equation.DSMT4">
                  <p:embed/>
                </p:oleObj>
              </mc:Choice>
              <mc:Fallback>
                <p:oleObj name="Equation" r:id="rId14" imgW="380880" imgH="228600" progId="Equation.DSMT4">
                  <p:embed/>
                  <p:pic>
                    <p:nvPicPr>
                      <p:cNvPr id="9" name="对象 8">
                        <a:extLst>
                          <a:ext uri="{FF2B5EF4-FFF2-40B4-BE49-F238E27FC236}">
                            <a16:creationId xmlns:a16="http://schemas.microsoft.com/office/drawing/2014/main" id="{189D6768-38B1-4877-B5CA-E39FBDBB0437}"/>
                          </a:ext>
                        </a:extLst>
                      </p:cNvPr>
                      <p:cNvPicPr/>
                      <p:nvPr/>
                    </p:nvPicPr>
                    <p:blipFill>
                      <a:blip r:embed="rId15"/>
                      <a:stretch>
                        <a:fillRect/>
                      </a:stretch>
                    </p:blipFill>
                    <p:spPr>
                      <a:xfrm>
                        <a:off x="4043360" y="4173777"/>
                        <a:ext cx="769378" cy="461772"/>
                      </a:xfrm>
                      <a:prstGeom prst="rect">
                        <a:avLst/>
                      </a:prstGeom>
                      <a:ln w="19050">
                        <a:solidFill>
                          <a:srgbClr val="2F528F"/>
                        </a:solidFill>
                      </a:ln>
                    </p:spPr>
                  </p:pic>
                </p:oleObj>
              </mc:Fallback>
            </mc:AlternateContent>
          </a:graphicData>
        </a:graphic>
      </p:graphicFrame>
      <p:graphicFrame>
        <p:nvGraphicFramePr>
          <p:cNvPr id="56" name="对象 55">
            <a:extLst>
              <a:ext uri="{FF2B5EF4-FFF2-40B4-BE49-F238E27FC236}">
                <a16:creationId xmlns:a16="http://schemas.microsoft.com/office/drawing/2014/main" id="{6AC1B2ED-D4EF-44E4-AC8B-6319C771CC09}"/>
              </a:ext>
            </a:extLst>
          </p:cNvPr>
          <p:cNvGraphicFramePr>
            <a:graphicFrameLocks noChangeAspect="1"/>
          </p:cNvGraphicFramePr>
          <p:nvPr>
            <p:extLst>
              <p:ext uri="{D42A27DB-BD31-4B8C-83A1-F6EECF244321}">
                <p14:modId xmlns:p14="http://schemas.microsoft.com/office/powerpoint/2010/main" val="2430537407"/>
              </p:ext>
            </p:extLst>
          </p:nvPr>
        </p:nvGraphicFramePr>
        <p:xfrm>
          <a:off x="3995738" y="2736137"/>
          <a:ext cx="1666875" cy="744537"/>
        </p:xfrm>
        <a:graphic>
          <a:graphicData uri="http://schemas.openxmlformats.org/presentationml/2006/ole">
            <mc:AlternateContent xmlns:mc="http://schemas.openxmlformats.org/markup-compatibility/2006">
              <mc:Choice xmlns:v="urn:schemas-microsoft-com:vml" Requires="v">
                <p:oleObj name="Equation" r:id="rId16" imgW="825480" imgH="368280" progId="Equation.DSMT4">
                  <p:embed/>
                </p:oleObj>
              </mc:Choice>
              <mc:Fallback>
                <p:oleObj name="Equation" r:id="rId16" imgW="825480" imgH="368280" progId="Equation.DSMT4">
                  <p:embed/>
                  <p:pic>
                    <p:nvPicPr>
                      <p:cNvPr id="10" name="对象 9">
                        <a:extLst>
                          <a:ext uri="{FF2B5EF4-FFF2-40B4-BE49-F238E27FC236}">
                            <a16:creationId xmlns:a16="http://schemas.microsoft.com/office/drawing/2014/main" id="{8885E81B-67F6-4A68-B36B-DD7BA0F84D53}"/>
                          </a:ext>
                        </a:extLst>
                      </p:cNvPr>
                      <p:cNvPicPr/>
                      <p:nvPr/>
                    </p:nvPicPr>
                    <p:blipFill>
                      <a:blip r:embed="rId17"/>
                      <a:stretch>
                        <a:fillRect/>
                      </a:stretch>
                    </p:blipFill>
                    <p:spPr>
                      <a:xfrm>
                        <a:off x="3995738" y="2736137"/>
                        <a:ext cx="1666875" cy="744537"/>
                      </a:xfrm>
                      <a:prstGeom prst="rect">
                        <a:avLst/>
                      </a:prstGeom>
                      <a:ln w="19050">
                        <a:solidFill>
                          <a:srgbClr val="2F528F"/>
                        </a:solidFill>
                      </a:ln>
                    </p:spPr>
                  </p:pic>
                </p:oleObj>
              </mc:Fallback>
            </mc:AlternateContent>
          </a:graphicData>
        </a:graphic>
      </p:graphicFrame>
      <p:graphicFrame>
        <p:nvGraphicFramePr>
          <p:cNvPr id="57" name="对象 56">
            <a:extLst>
              <a:ext uri="{FF2B5EF4-FFF2-40B4-BE49-F238E27FC236}">
                <a16:creationId xmlns:a16="http://schemas.microsoft.com/office/drawing/2014/main" id="{5E237596-E134-43E2-8660-BF5BFB73406F}"/>
              </a:ext>
            </a:extLst>
          </p:cNvPr>
          <p:cNvGraphicFramePr>
            <a:graphicFrameLocks noChangeAspect="1"/>
          </p:cNvGraphicFramePr>
          <p:nvPr>
            <p:extLst>
              <p:ext uri="{D42A27DB-BD31-4B8C-83A1-F6EECF244321}">
                <p14:modId xmlns:p14="http://schemas.microsoft.com/office/powerpoint/2010/main" val="1699327236"/>
              </p:ext>
            </p:extLst>
          </p:nvPr>
        </p:nvGraphicFramePr>
        <p:xfrm>
          <a:off x="4059235" y="5514262"/>
          <a:ext cx="743926" cy="410141"/>
        </p:xfrm>
        <a:graphic>
          <a:graphicData uri="http://schemas.openxmlformats.org/presentationml/2006/ole">
            <mc:AlternateContent xmlns:mc="http://schemas.openxmlformats.org/markup-compatibility/2006">
              <mc:Choice xmlns:v="urn:schemas-microsoft-com:vml" Requires="v">
                <p:oleObj name="Equation" r:id="rId18" imgW="368280" imgH="203040" progId="Equation.DSMT4">
                  <p:embed/>
                </p:oleObj>
              </mc:Choice>
              <mc:Fallback>
                <p:oleObj name="Equation" r:id="rId18" imgW="368280" imgH="203040" progId="Equation.DSMT4">
                  <p:embed/>
                  <p:pic>
                    <p:nvPicPr>
                      <p:cNvPr id="11" name="对象 10">
                        <a:extLst>
                          <a:ext uri="{FF2B5EF4-FFF2-40B4-BE49-F238E27FC236}">
                            <a16:creationId xmlns:a16="http://schemas.microsoft.com/office/drawing/2014/main" id="{EE5FB2BE-49A3-4EFB-BC2C-0A0657F82777}"/>
                          </a:ext>
                        </a:extLst>
                      </p:cNvPr>
                      <p:cNvPicPr/>
                      <p:nvPr/>
                    </p:nvPicPr>
                    <p:blipFill>
                      <a:blip r:embed="rId19"/>
                      <a:stretch>
                        <a:fillRect/>
                      </a:stretch>
                    </p:blipFill>
                    <p:spPr>
                      <a:xfrm>
                        <a:off x="4059235" y="5514262"/>
                        <a:ext cx="743926" cy="410141"/>
                      </a:xfrm>
                      <a:prstGeom prst="rect">
                        <a:avLst/>
                      </a:prstGeom>
                      <a:ln w="19050">
                        <a:solidFill>
                          <a:srgbClr val="2F528F"/>
                        </a:solidFill>
                      </a:ln>
                    </p:spPr>
                  </p:pic>
                </p:oleObj>
              </mc:Fallback>
            </mc:AlternateContent>
          </a:graphicData>
        </a:graphic>
      </p:graphicFrame>
      <p:sp>
        <p:nvSpPr>
          <p:cNvPr id="58" name="箭头: 右 57">
            <a:extLst>
              <a:ext uri="{FF2B5EF4-FFF2-40B4-BE49-F238E27FC236}">
                <a16:creationId xmlns:a16="http://schemas.microsoft.com/office/drawing/2014/main" id="{261D1ACB-A98F-415D-9770-4E7A70363E51}"/>
              </a:ext>
            </a:extLst>
          </p:cNvPr>
          <p:cNvSpPr/>
          <p:nvPr/>
        </p:nvSpPr>
        <p:spPr>
          <a:xfrm>
            <a:off x="5943601" y="2578974"/>
            <a:ext cx="1133474"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9" name="对象 58">
            <a:extLst>
              <a:ext uri="{FF2B5EF4-FFF2-40B4-BE49-F238E27FC236}">
                <a16:creationId xmlns:a16="http://schemas.microsoft.com/office/drawing/2014/main" id="{4A9485D3-F1C3-4008-9AD5-FBCFD20AF30D}"/>
              </a:ext>
            </a:extLst>
          </p:cNvPr>
          <p:cNvGraphicFramePr>
            <a:graphicFrameLocks noChangeAspect="1"/>
          </p:cNvGraphicFramePr>
          <p:nvPr>
            <p:extLst>
              <p:ext uri="{D42A27DB-BD31-4B8C-83A1-F6EECF244321}">
                <p14:modId xmlns:p14="http://schemas.microsoft.com/office/powerpoint/2010/main" val="4252135745"/>
              </p:ext>
            </p:extLst>
          </p:nvPr>
        </p:nvGraphicFramePr>
        <p:xfrm>
          <a:off x="5972175" y="2585324"/>
          <a:ext cx="922338" cy="461963"/>
        </p:xfrm>
        <a:graphic>
          <a:graphicData uri="http://schemas.openxmlformats.org/presentationml/2006/ole">
            <mc:AlternateContent xmlns:mc="http://schemas.openxmlformats.org/markup-compatibility/2006">
              <mc:Choice xmlns:v="urn:schemas-microsoft-com:vml" Requires="v">
                <p:oleObj name="Equation" r:id="rId20" imgW="457200" imgH="228600" progId="Equation.DSMT4">
                  <p:embed/>
                </p:oleObj>
              </mc:Choice>
              <mc:Fallback>
                <p:oleObj name="Equation" r:id="rId20" imgW="457200" imgH="228600" progId="Equation.DSMT4">
                  <p:embed/>
                  <p:pic>
                    <p:nvPicPr>
                      <p:cNvPr id="57" name="对象 56">
                        <a:extLst>
                          <a:ext uri="{FF2B5EF4-FFF2-40B4-BE49-F238E27FC236}">
                            <a16:creationId xmlns:a16="http://schemas.microsoft.com/office/drawing/2014/main" id="{4775BED1-EFDE-4543-AF11-D0301DCAD1F9}"/>
                          </a:ext>
                        </a:extLst>
                      </p:cNvPr>
                      <p:cNvPicPr/>
                      <p:nvPr/>
                    </p:nvPicPr>
                    <p:blipFill>
                      <a:blip r:embed="rId21"/>
                      <a:stretch>
                        <a:fillRect/>
                      </a:stretch>
                    </p:blipFill>
                    <p:spPr>
                      <a:xfrm>
                        <a:off x="5972175" y="2585324"/>
                        <a:ext cx="922338" cy="461963"/>
                      </a:xfrm>
                      <a:prstGeom prst="rect">
                        <a:avLst/>
                      </a:prstGeom>
                    </p:spPr>
                  </p:pic>
                </p:oleObj>
              </mc:Fallback>
            </mc:AlternateContent>
          </a:graphicData>
        </a:graphic>
      </p:graphicFrame>
      <p:sp>
        <p:nvSpPr>
          <p:cNvPr id="60" name="箭头: 右 59">
            <a:extLst>
              <a:ext uri="{FF2B5EF4-FFF2-40B4-BE49-F238E27FC236}">
                <a16:creationId xmlns:a16="http://schemas.microsoft.com/office/drawing/2014/main" id="{9E2A9AE3-9539-47EC-807D-04D4965646FA}"/>
              </a:ext>
            </a:extLst>
          </p:cNvPr>
          <p:cNvSpPr/>
          <p:nvPr/>
        </p:nvSpPr>
        <p:spPr>
          <a:xfrm>
            <a:off x="5943601" y="3207624"/>
            <a:ext cx="1133474"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1" name="对象 60">
            <a:extLst>
              <a:ext uri="{FF2B5EF4-FFF2-40B4-BE49-F238E27FC236}">
                <a16:creationId xmlns:a16="http://schemas.microsoft.com/office/drawing/2014/main" id="{2DB6A44F-69D3-4E5E-9ACD-EEA1031C3B78}"/>
              </a:ext>
            </a:extLst>
          </p:cNvPr>
          <p:cNvGraphicFramePr>
            <a:graphicFrameLocks noChangeAspect="1"/>
          </p:cNvGraphicFramePr>
          <p:nvPr>
            <p:extLst>
              <p:ext uri="{D42A27DB-BD31-4B8C-83A1-F6EECF244321}">
                <p14:modId xmlns:p14="http://schemas.microsoft.com/office/powerpoint/2010/main" val="3810875467"/>
              </p:ext>
            </p:extLst>
          </p:nvPr>
        </p:nvGraphicFramePr>
        <p:xfrm>
          <a:off x="5972175" y="3213974"/>
          <a:ext cx="947738" cy="461963"/>
        </p:xfrm>
        <a:graphic>
          <a:graphicData uri="http://schemas.openxmlformats.org/presentationml/2006/ole">
            <mc:AlternateContent xmlns:mc="http://schemas.openxmlformats.org/markup-compatibility/2006">
              <mc:Choice xmlns:v="urn:schemas-microsoft-com:vml" Requires="v">
                <p:oleObj name="Equation" r:id="rId22" imgW="469800" imgH="228600" progId="Equation.DSMT4">
                  <p:embed/>
                </p:oleObj>
              </mc:Choice>
              <mc:Fallback>
                <p:oleObj name="Equation" r:id="rId22" imgW="469800" imgH="228600" progId="Equation.DSMT4">
                  <p:embed/>
                  <p:pic>
                    <p:nvPicPr>
                      <p:cNvPr id="67" name="对象 66">
                        <a:extLst>
                          <a:ext uri="{FF2B5EF4-FFF2-40B4-BE49-F238E27FC236}">
                            <a16:creationId xmlns:a16="http://schemas.microsoft.com/office/drawing/2014/main" id="{8C1B1CE9-5A26-4A7C-A168-7AD21D31CA9F}"/>
                          </a:ext>
                        </a:extLst>
                      </p:cNvPr>
                      <p:cNvPicPr/>
                      <p:nvPr/>
                    </p:nvPicPr>
                    <p:blipFill>
                      <a:blip r:embed="rId23"/>
                      <a:stretch>
                        <a:fillRect/>
                      </a:stretch>
                    </p:blipFill>
                    <p:spPr>
                      <a:xfrm>
                        <a:off x="5972175" y="3213974"/>
                        <a:ext cx="947738" cy="461963"/>
                      </a:xfrm>
                      <a:prstGeom prst="rect">
                        <a:avLst/>
                      </a:prstGeom>
                    </p:spPr>
                  </p:pic>
                </p:oleObj>
              </mc:Fallback>
            </mc:AlternateContent>
          </a:graphicData>
        </a:graphic>
      </p:graphicFrame>
      <p:sp>
        <p:nvSpPr>
          <p:cNvPr id="62" name="箭头: 右 61">
            <a:extLst>
              <a:ext uri="{FF2B5EF4-FFF2-40B4-BE49-F238E27FC236}">
                <a16:creationId xmlns:a16="http://schemas.microsoft.com/office/drawing/2014/main" id="{E70EA4A2-0627-4CBD-9099-E50988C0FFF9}"/>
              </a:ext>
            </a:extLst>
          </p:cNvPr>
          <p:cNvSpPr/>
          <p:nvPr/>
        </p:nvSpPr>
        <p:spPr>
          <a:xfrm>
            <a:off x="5940426" y="3864849"/>
            <a:ext cx="1133474"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3" name="对象 62">
            <a:extLst>
              <a:ext uri="{FF2B5EF4-FFF2-40B4-BE49-F238E27FC236}">
                <a16:creationId xmlns:a16="http://schemas.microsoft.com/office/drawing/2014/main" id="{81456D52-A105-4E5E-937C-03B27A30CDE3}"/>
              </a:ext>
            </a:extLst>
          </p:cNvPr>
          <p:cNvGraphicFramePr>
            <a:graphicFrameLocks noChangeAspect="1"/>
          </p:cNvGraphicFramePr>
          <p:nvPr>
            <p:extLst>
              <p:ext uri="{D42A27DB-BD31-4B8C-83A1-F6EECF244321}">
                <p14:modId xmlns:p14="http://schemas.microsoft.com/office/powerpoint/2010/main" val="2451250072"/>
              </p:ext>
            </p:extLst>
          </p:nvPr>
        </p:nvGraphicFramePr>
        <p:xfrm>
          <a:off x="5969000" y="3858499"/>
          <a:ext cx="947738" cy="487363"/>
        </p:xfrm>
        <a:graphic>
          <a:graphicData uri="http://schemas.openxmlformats.org/presentationml/2006/ole">
            <mc:AlternateContent xmlns:mc="http://schemas.openxmlformats.org/markup-compatibility/2006">
              <mc:Choice xmlns:v="urn:schemas-microsoft-com:vml" Requires="v">
                <p:oleObj name="Equation" r:id="rId24" imgW="469800" imgH="241200" progId="Equation.DSMT4">
                  <p:embed/>
                </p:oleObj>
              </mc:Choice>
              <mc:Fallback>
                <p:oleObj name="Equation" r:id="rId24" imgW="469800" imgH="241200" progId="Equation.DSMT4">
                  <p:embed/>
                  <p:pic>
                    <p:nvPicPr>
                      <p:cNvPr id="69" name="对象 68">
                        <a:extLst>
                          <a:ext uri="{FF2B5EF4-FFF2-40B4-BE49-F238E27FC236}">
                            <a16:creationId xmlns:a16="http://schemas.microsoft.com/office/drawing/2014/main" id="{3C36AF0D-6D09-47E7-8526-34AA93A6E08B}"/>
                          </a:ext>
                        </a:extLst>
                      </p:cNvPr>
                      <p:cNvPicPr/>
                      <p:nvPr/>
                    </p:nvPicPr>
                    <p:blipFill>
                      <a:blip r:embed="rId25"/>
                      <a:stretch>
                        <a:fillRect/>
                      </a:stretch>
                    </p:blipFill>
                    <p:spPr>
                      <a:xfrm>
                        <a:off x="5969000" y="3858499"/>
                        <a:ext cx="947738" cy="487363"/>
                      </a:xfrm>
                      <a:prstGeom prst="rect">
                        <a:avLst/>
                      </a:prstGeom>
                    </p:spPr>
                  </p:pic>
                </p:oleObj>
              </mc:Fallback>
            </mc:AlternateContent>
          </a:graphicData>
        </a:graphic>
      </p:graphicFrame>
      <p:sp>
        <p:nvSpPr>
          <p:cNvPr id="64" name="箭头: 右 63">
            <a:extLst>
              <a:ext uri="{FF2B5EF4-FFF2-40B4-BE49-F238E27FC236}">
                <a16:creationId xmlns:a16="http://schemas.microsoft.com/office/drawing/2014/main" id="{E0EBD3C3-958C-4DF3-ADA6-A0452F850D77}"/>
              </a:ext>
            </a:extLst>
          </p:cNvPr>
          <p:cNvSpPr/>
          <p:nvPr/>
        </p:nvSpPr>
        <p:spPr>
          <a:xfrm>
            <a:off x="5940426" y="4493499"/>
            <a:ext cx="1133474"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0" name="对象 99">
            <a:extLst>
              <a:ext uri="{FF2B5EF4-FFF2-40B4-BE49-F238E27FC236}">
                <a16:creationId xmlns:a16="http://schemas.microsoft.com/office/drawing/2014/main" id="{B9A74E70-56D2-47C1-A4F3-8CD4C1334A8D}"/>
              </a:ext>
            </a:extLst>
          </p:cNvPr>
          <p:cNvGraphicFramePr>
            <a:graphicFrameLocks noChangeAspect="1"/>
          </p:cNvGraphicFramePr>
          <p:nvPr>
            <p:extLst>
              <p:ext uri="{D42A27DB-BD31-4B8C-83A1-F6EECF244321}">
                <p14:modId xmlns:p14="http://schemas.microsoft.com/office/powerpoint/2010/main" val="1321497999"/>
              </p:ext>
            </p:extLst>
          </p:nvPr>
        </p:nvGraphicFramePr>
        <p:xfrm>
          <a:off x="5969000" y="4487149"/>
          <a:ext cx="947738" cy="487363"/>
        </p:xfrm>
        <a:graphic>
          <a:graphicData uri="http://schemas.openxmlformats.org/presentationml/2006/ole">
            <mc:AlternateContent xmlns:mc="http://schemas.openxmlformats.org/markup-compatibility/2006">
              <mc:Choice xmlns:v="urn:schemas-microsoft-com:vml" Requires="v">
                <p:oleObj name="Equation" r:id="rId26" imgW="469800" imgH="241200" progId="Equation.DSMT4">
                  <p:embed/>
                </p:oleObj>
              </mc:Choice>
              <mc:Fallback>
                <p:oleObj name="Equation" r:id="rId26" imgW="469800" imgH="241200" progId="Equation.DSMT4">
                  <p:embed/>
                  <p:pic>
                    <p:nvPicPr>
                      <p:cNvPr id="71" name="对象 70">
                        <a:extLst>
                          <a:ext uri="{FF2B5EF4-FFF2-40B4-BE49-F238E27FC236}">
                            <a16:creationId xmlns:a16="http://schemas.microsoft.com/office/drawing/2014/main" id="{9E0ED026-AF93-4E87-A25B-453369D847C3}"/>
                          </a:ext>
                        </a:extLst>
                      </p:cNvPr>
                      <p:cNvPicPr/>
                      <p:nvPr/>
                    </p:nvPicPr>
                    <p:blipFill>
                      <a:blip r:embed="rId27"/>
                      <a:stretch>
                        <a:fillRect/>
                      </a:stretch>
                    </p:blipFill>
                    <p:spPr>
                      <a:xfrm>
                        <a:off x="5969000" y="4487149"/>
                        <a:ext cx="947738" cy="487363"/>
                      </a:xfrm>
                      <a:prstGeom prst="rect">
                        <a:avLst/>
                      </a:prstGeom>
                    </p:spPr>
                  </p:pic>
                </p:oleObj>
              </mc:Fallback>
            </mc:AlternateContent>
          </a:graphicData>
        </a:graphic>
      </p:graphicFrame>
      <p:sp>
        <p:nvSpPr>
          <p:cNvPr id="101" name="箭头: 右 100">
            <a:extLst>
              <a:ext uri="{FF2B5EF4-FFF2-40B4-BE49-F238E27FC236}">
                <a16:creationId xmlns:a16="http://schemas.microsoft.com/office/drawing/2014/main" id="{731F4E67-4C17-4B3B-BE91-45608712AE5E}"/>
              </a:ext>
            </a:extLst>
          </p:cNvPr>
          <p:cNvSpPr/>
          <p:nvPr/>
        </p:nvSpPr>
        <p:spPr>
          <a:xfrm>
            <a:off x="5939095" y="5179914"/>
            <a:ext cx="1133474"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2" name="对象 101">
            <a:extLst>
              <a:ext uri="{FF2B5EF4-FFF2-40B4-BE49-F238E27FC236}">
                <a16:creationId xmlns:a16="http://schemas.microsoft.com/office/drawing/2014/main" id="{0B03FD72-B2BF-4907-9C42-8D2CC35F1F2E}"/>
              </a:ext>
            </a:extLst>
          </p:cNvPr>
          <p:cNvGraphicFramePr>
            <a:graphicFrameLocks noChangeAspect="1"/>
          </p:cNvGraphicFramePr>
          <p:nvPr>
            <p:extLst>
              <p:ext uri="{D42A27DB-BD31-4B8C-83A1-F6EECF244321}">
                <p14:modId xmlns:p14="http://schemas.microsoft.com/office/powerpoint/2010/main" val="1331320459"/>
              </p:ext>
            </p:extLst>
          </p:nvPr>
        </p:nvGraphicFramePr>
        <p:xfrm>
          <a:off x="5967413" y="5185649"/>
          <a:ext cx="922337" cy="461963"/>
        </p:xfrm>
        <a:graphic>
          <a:graphicData uri="http://schemas.openxmlformats.org/presentationml/2006/ole">
            <mc:AlternateContent xmlns:mc="http://schemas.openxmlformats.org/markup-compatibility/2006">
              <mc:Choice xmlns:v="urn:schemas-microsoft-com:vml" Requires="v">
                <p:oleObj name="Equation" r:id="rId28" imgW="457200" imgH="228600" progId="Equation.DSMT4">
                  <p:embed/>
                </p:oleObj>
              </mc:Choice>
              <mc:Fallback>
                <p:oleObj name="Equation" r:id="rId28" imgW="457200" imgH="228600" progId="Equation.DSMT4">
                  <p:embed/>
                  <p:pic>
                    <p:nvPicPr>
                      <p:cNvPr id="73" name="对象 72">
                        <a:extLst>
                          <a:ext uri="{FF2B5EF4-FFF2-40B4-BE49-F238E27FC236}">
                            <a16:creationId xmlns:a16="http://schemas.microsoft.com/office/drawing/2014/main" id="{6C3E3F8E-E2B0-4527-9D42-B4E62455D8EA}"/>
                          </a:ext>
                        </a:extLst>
                      </p:cNvPr>
                      <p:cNvPicPr/>
                      <p:nvPr/>
                    </p:nvPicPr>
                    <p:blipFill>
                      <a:blip r:embed="rId29"/>
                      <a:stretch>
                        <a:fillRect/>
                      </a:stretch>
                    </p:blipFill>
                    <p:spPr>
                      <a:xfrm>
                        <a:off x="5967413" y="5185649"/>
                        <a:ext cx="922337" cy="461963"/>
                      </a:xfrm>
                      <a:prstGeom prst="rect">
                        <a:avLst/>
                      </a:prstGeom>
                    </p:spPr>
                  </p:pic>
                </p:oleObj>
              </mc:Fallback>
            </mc:AlternateContent>
          </a:graphicData>
        </a:graphic>
      </p:graphicFrame>
      <p:sp>
        <p:nvSpPr>
          <p:cNvPr id="103" name="箭头: 右 102">
            <a:extLst>
              <a:ext uri="{FF2B5EF4-FFF2-40B4-BE49-F238E27FC236}">
                <a16:creationId xmlns:a16="http://schemas.microsoft.com/office/drawing/2014/main" id="{CB12E912-14E6-4937-973E-738176AF1F68}"/>
              </a:ext>
            </a:extLst>
          </p:cNvPr>
          <p:cNvSpPr/>
          <p:nvPr/>
        </p:nvSpPr>
        <p:spPr>
          <a:xfrm>
            <a:off x="5939095" y="5808564"/>
            <a:ext cx="1133474" cy="438150"/>
          </a:xfrm>
          <a:prstGeom prst="rightArrow">
            <a:avLst>
              <a:gd name="adj1" fmla="val 10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4" name="对象 103">
            <a:extLst>
              <a:ext uri="{FF2B5EF4-FFF2-40B4-BE49-F238E27FC236}">
                <a16:creationId xmlns:a16="http://schemas.microsoft.com/office/drawing/2014/main" id="{99330B30-4747-4CA0-99FD-8547469B6C34}"/>
              </a:ext>
            </a:extLst>
          </p:cNvPr>
          <p:cNvGraphicFramePr>
            <a:graphicFrameLocks noChangeAspect="1"/>
          </p:cNvGraphicFramePr>
          <p:nvPr>
            <p:extLst>
              <p:ext uri="{D42A27DB-BD31-4B8C-83A1-F6EECF244321}">
                <p14:modId xmlns:p14="http://schemas.microsoft.com/office/powerpoint/2010/main" val="1673388264"/>
              </p:ext>
            </p:extLst>
          </p:nvPr>
        </p:nvGraphicFramePr>
        <p:xfrm>
          <a:off x="5967413" y="5814299"/>
          <a:ext cx="922337" cy="460375"/>
        </p:xfrm>
        <a:graphic>
          <a:graphicData uri="http://schemas.openxmlformats.org/presentationml/2006/ole">
            <mc:AlternateContent xmlns:mc="http://schemas.openxmlformats.org/markup-compatibility/2006">
              <mc:Choice xmlns:v="urn:schemas-microsoft-com:vml" Requires="v">
                <p:oleObj name="Equation" r:id="rId30" imgW="457200" imgH="228600" progId="Equation.DSMT4">
                  <p:embed/>
                </p:oleObj>
              </mc:Choice>
              <mc:Fallback>
                <p:oleObj name="Equation" r:id="rId30" imgW="457200" imgH="228600" progId="Equation.DSMT4">
                  <p:embed/>
                  <p:pic>
                    <p:nvPicPr>
                      <p:cNvPr id="75" name="对象 74">
                        <a:extLst>
                          <a:ext uri="{FF2B5EF4-FFF2-40B4-BE49-F238E27FC236}">
                            <a16:creationId xmlns:a16="http://schemas.microsoft.com/office/drawing/2014/main" id="{C724E3B3-CC73-4B15-8332-F9AAF5956ED0}"/>
                          </a:ext>
                        </a:extLst>
                      </p:cNvPr>
                      <p:cNvPicPr/>
                      <p:nvPr/>
                    </p:nvPicPr>
                    <p:blipFill>
                      <a:blip r:embed="rId31"/>
                      <a:stretch>
                        <a:fillRect/>
                      </a:stretch>
                    </p:blipFill>
                    <p:spPr>
                      <a:xfrm>
                        <a:off x="5967413" y="5814299"/>
                        <a:ext cx="922337" cy="460375"/>
                      </a:xfrm>
                      <a:prstGeom prst="rect">
                        <a:avLst/>
                      </a:prstGeom>
                    </p:spPr>
                  </p:pic>
                </p:oleObj>
              </mc:Fallback>
            </mc:AlternateContent>
          </a:graphicData>
        </a:graphic>
      </p:graphicFrame>
      <p:graphicFrame>
        <p:nvGraphicFramePr>
          <p:cNvPr id="105" name="对象 104">
            <a:extLst>
              <a:ext uri="{FF2B5EF4-FFF2-40B4-BE49-F238E27FC236}">
                <a16:creationId xmlns:a16="http://schemas.microsoft.com/office/drawing/2014/main" id="{43C96416-9163-47A0-B6D8-085B37C5A680}"/>
              </a:ext>
            </a:extLst>
          </p:cNvPr>
          <p:cNvGraphicFramePr>
            <a:graphicFrameLocks noChangeAspect="1"/>
          </p:cNvGraphicFramePr>
          <p:nvPr>
            <p:extLst>
              <p:ext uri="{D42A27DB-BD31-4B8C-83A1-F6EECF244321}">
                <p14:modId xmlns:p14="http://schemas.microsoft.com/office/powerpoint/2010/main" val="2707527099"/>
              </p:ext>
            </p:extLst>
          </p:nvPr>
        </p:nvGraphicFramePr>
        <p:xfrm>
          <a:off x="7228681" y="2605962"/>
          <a:ext cx="589759" cy="384689"/>
        </p:xfrm>
        <a:graphic>
          <a:graphicData uri="http://schemas.openxmlformats.org/presentationml/2006/ole">
            <mc:AlternateContent xmlns:mc="http://schemas.openxmlformats.org/markup-compatibility/2006">
              <mc:Choice xmlns:v="urn:schemas-microsoft-com:vml" Requires="v">
                <p:oleObj name="Equation" r:id="rId32" imgW="291960" imgH="190440" progId="Equation.DSMT4">
                  <p:embed/>
                </p:oleObj>
              </mc:Choice>
              <mc:Fallback>
                <p:oleObj name="Equation" r:id="rId32" imgW="291960" imgH="190440" progId="Equation.DSMT4">
                  <p:embed/>
                  <p:pic>
                    <p:nvPicPr>
                      <p:cNvPr id="12" name="对象 11">
                        <a:extLst>
                          <a:ext uri="{FF2B5EF4-FFF2-40B4-BE49-F238E27FC236}">
                            <a16:creationId xmlns:a16="http://schemas.microsoft.com/office/drawing/2014/main" id="{15F3D19F-FBCF-42AF-B5DA-9F601E5FF55A}"/>
                          </a:ext>
                        </a:extLst>
                      </p:cNvPr>
                      <p:cNvPicPr/>
                      <p:nvPr/>
                    </p:nvPicPr>
                    <p:blipFill>
                      <a:blip r:embed="rId33"/>
                      <a:stretch>
                        <a:fillRect/>
                      </a:stretch>
                    </p:blipFill>
                    <p:spPr>
                      <a:xfrm>
                        <a:off x="7228681" y="2605962"/>
                        <a:ext cx="589759" cy="384689"/>
                      </a:xfrm>
                      <a:prstGeom prst="rect">
                        <a:avLst/>
                      </a:prstGeom>
                      <a:ln w="19050">
                        <a:solidFill>
                          <a:srgbClr val="2F528F"/>
                        </a:solidFill>
                      </a:ln>
                    </p:spPr>
                  </p:pic>
                </p:oleObj>
              </mc:Fallback>
            </mc:AlternateContent>
          </a:graphicData>
        </a:graphic>
      </p:graphicFrame>
      <p:graphicFrame>
        <p:nvGraphicFramePr>
          <p:cNvPr id="106" name="对象 105">
            <a:extLst>
              <a:ext uri="{FF2B5EF4-FFF2-40B4-BE49-F238E27FC236}">
                <a16:creationId xmlns:a16="http://schemas.microsoft.com/office/drawing/2014/main" id="{79F63ED3-6F57-4B75-92E4-E2149C016272}"/>
              </a:ext>
            </a:extLst>
          </p:cNvPr>
          <p:cNvGraphicFramePr>
            <a:graphicFrameLocks noChangeAspect="1"/>
          </p:cNvGraphicFramePr>
          <p:nvPr>
            <p:extLst>
              <p:ext uri="{D42A27DB-BD31-4B8C-83A1-F6EECF244321}">
                <p14:modId xmlns:p14="http://schemas.microsoft.com/office/powerpoint/2010/main" val="3198224785"/>
              </p:ext>
            </p:extLst>
          </p:nvPr>
        </p:nvGraphicFramePr>
        <p:xfrm>
          <a:off x="7228681" y="3142537"/>
          <a:ext cx="1820909" cy="564307"/>
        </p:xfrm>
        <a:graphic>
          <a:graphicData uri="http://schemas.openxmlformats.org/presentationml/2006/ole">
            <mc:AlternateContent xmlns:mc="http://schemas.openxmlformats.org/markup-compatibility/2006">
              <mc:Choice xmlns:v="urn:schemas-microsoft-com:vml" Requires="v">
                <p:oleObj name="Equation" r:id="rId34" imgW="901440" imgH="279360" progId="Equation.DSMT4">
                  <p:embed/>
                </p:oleObj>
              </mc:Choice>
              <mc:Fallback>
                <p:oleObj name="Equation" r:id="rId34" imgW="901440" imgH="279360" progId="Equation.DSMT4">
                  <p:embed/>
                  <p:pic>
                    <p:nvPicPr>
                      <p:cNvPr id="15" name="对象 14">
                        <a:extLst>
                          <a:ext uri="{FF2B5EF4-FFF2-40B4-BE49-F238E27FC236}">
                            <a16:creationId xmlns:a16="http://schemas.microsoft.com/office/drawing/2014/main" id="{5A275DFF-C402-4B8D-B366-2075EFB0F9B1}"/>
                          </a:ext>
                        </a:extLst>
                      </p:cNvPr>
                      <p:cNvPicPr/>
                      <p:nvPr/>
                    </p:nvPicPr>
                    <p:blipFill>
                      <a:blip r:embed="rId35"/>
                      <a:stretch>
                        <a:fillRect/>
                      </a:stretch>
                    </p:blipFill>
                    <p:spPr>
                      <a:xfrm>
                        <a:off x="7228681" y="3142537"/>
                        <a:ext cx="1820909" cy="564307"/>
                      </a:xfrm>
                      <a:prstGeom prst="rect">
                        <a:avLst/>
                      </a:prstGeom>
                      <a:ln w="19050">
                        <a:solidFill>
                          <a:srgbClr val="2F528F"/>
                        </a:solidFill>
                      </a:ln>
                    </p:spPr>
                  </p:pic>
                </p:oleObj>
              </mc:Fallback>
            </mc:AlternateContent>
          </a:graphicData>
        </a:graphic>
      </p:graphicFrame>
      <p:graphicFrame>
        <p:nvGraphicFramePr>
          <p:cNvPr id="107" name="对象 106">
            <a:extLst>
              <a:ext uri="{FF2B5EF4-FFF2-40B4-BE49-F238E27FC236}">
                <a16:creationId xmlns:a16="http://schemas.microsoft.com/office/drawing/2014/main" id="{5476BD7C-66E8-44BB-8A7B-EAD6781720C1}"/>
              </a:ext>
            </a:extLst>
          </p:cNvPr>
          <p:cNvGraphicFramePr>
            <a:graphicFrameLocks noChangeAspect="1"/>
          </p:cNvGraphicFramePr>
          <p:nvPr>
            <p:extLst>
              <p:ext uri="{D42A27DB-BD31-4B8C-83A1-F6EECF244321}">
                <p14:modId xmlns:p14="http://schemas.microsoft.com/office/powerpoint/2010/main" val="1849508249"/>
              </p:ext>
            </p:extLst>
          </p:nvPr>
        </p:nvGraphicFramePr>
        <p:xfrm>
          <a:off x="7229475" y="5698412"/>
          <a:ext cx="1076983" cy="666842"/>
        </p:xfrm>
        <a:graphic>
          <a:graphicData uri="http://schemas.openxmlformats.org/presentationml/2006/ole">
            <mc:AlternateContent xmlns:mc="http://schemas.openxmlformats.org/markup-compatibility/2006">
              <mc:Choice xmlns:v="urn:schemas-microsoft-com:vml" Requires="v">
                <p:oleObj name="Equation" r:id="rId36" imgW="533160" imgH="330120" progId="Equation.DSMT4">
                  <p:embed/>
                </p:oleObj>
              </mc:Choice>
              <mc:Fallback>
                <p:oleObj name="Equation" r:id="rId36" imgW="533160" imgH="330120" progId="Equation.DSMT4">
                  <p:embed/>
                  <p:pic>
                    <p:nvPicPr>
                      <p:cNvPr id="16" name="对象 15">
                        <a:extLst>
                          <a:ext uri="{FF2B5EF4-FFF2-40B4-BE49-F238E27FC236}">
                            <a16:creationId xmlns:a16="http://schemas.microsoft.com/office/drawing/2014/main" id="{7B56A454-29CC-4110-87E2-043DACC0B8C9}"/>
                          </a:ext>
                        </a:extLst>
                      </p:cNvPr>
                      <p:cNvPicPr/>
                      <p:nvPr/>
                    </p:nvPicPr>
                    <p:blipFill>
                      <a:blip r:embed="rId37"/>
                      <a:stretch>
                        <a:fillRect/>
                      </a:stretch>
                    </p:blipFill>
                    <p:spPr>
                      <a:xfrm>
                        <a:off x="7229475" y="5698412"/>
                        <a:ext cx="1076983" cy="666842"/>
                      </a:xfrm>
                      <a:prstGeom prst="rect">
                        <a:avLst/>
                      </a:prstGeom>
                      <a:ln w="19050">
                        <a:solidFill>
                          <a:srgbClr val="2F528F"/>
                        </a:solidFill>
                      </a:ln>
                    </p:spPr>
                  </p:pic>
                </p:oleObj>
              </mc:Fallback>
            </mc:AlternateContent>
          </a:graphicData>
        </a:graphic>
      </p:graphicFrame>
      <p:graphicFrame>
        <p:nvGraphicFramePr>
          <p:cNvPr id="108" name="对象 107">
            <a:extLst>
              <a:ext uri="{FF2B5EF4-FFF2-40B4-BE49-F238E27FC236}">
                <a16:creationId xmlns:a16="http://schemas.microsoft.com/office/drawing/2014/main" id="{62E7A52C-CB6E-4515-82DB-3922F1AD0E02}"/>
              </a:ext>
            </a:extLst>
          </p:cNvPr>
          <p:cNvGraphicFramePr>
            <a:graphicFrameLocks noChangeAspect="1"/>
          </p:cNvGraphicFramePr>
          <p:nvPr>
            <p:extLst>
              <p:ext uri="{D42A27DB-BD31-4B8C-83A1-F6EECF244321}">
                <p14:modId xmlns:p14="http://schemas.microsoft.com/office/powerpoint/2010/main" val="2130808690"/>
              </p:ext>
            </p:extLst>
          </p:nvPr>
        </p:nvGraphicFramePr>
        <p:xfrm>
          <a:off x="7230269" y="4368085"/>
          <a:ext cx="1102435" cy="692294"/>
        </p:xfrm>
        <a:graphic>
          <a:graphicData uri="http://schemas.openxmlformats.org/presentationml/2006/ole">
            <mc:AlternateContent xmlns:mc="http://schemas.openxmlformats.org/markup-compatibility/2006">
              <mc:Choice xmlns:v="urn:schemas-microsoft-com:vml" Requires="v">
                <p:oleObj name="Equation" r:id="rId38" imgW="545760" imgH="342720" progId="Equation.DSMT4">
                  <p:embed/>
                </p:oleObj>
              </mc:Choice>
              <mc:Fallback>
                <p:oleObj name="Equation" r:id="rId38" imgW="545760" imgH="342720" progId="Equation.DSMT4">
                  <p:embed/>
                  <p:pic>
                    <p:nvPicPr>
                      <p:cNvPr id="17" name="对象 16">
                        <a:extLst>
                          <a:ext uri="{FF2B5EF4-FFF2-40B4-BE49-F238E27FC236}">
                            <a16:creationId xmlns:a16="http://schemas.microsoft.com/office/drawing/2014/main" id="{F3F37F2B-0424-41FD-A0D1-48F8515ADA1E}"/>
                          </a:ext>
                        </a:extLst>
                      </p:cNvPr>
                      <p:cNvPicPr/>
                      <p:nvPr/>
                    </p:nvPicPr>
                    <p:blipFill>
                      <a:blip r:embed="rId39"/>
                      <a:stretch>
                        <a:fillRect/>
                      </a:stretch>
                    </p:blipFill>
                    <p:spPr>
                      <a:xfrm>
                        <a:off x="7230269" y="4368085"/>
                        <a:ext cx="1102435" cy="692294"/>
                      </a:xfrm>
                      <a:prstGeom prst="rect">
                        <a:avLst/>
                      </a:prstGeom>
                      <a:ln w="19050">
                        <a:solidFill>
                          <a:srgbClr val="2F528F"/>
                        </a:solidFill>
                      </a:ln>
                    </p:spPr>
                  </p:pic>
                </p:oleObj>
              </mc:Fallback>
            </mc:AlternateContent>
          </a:graphicData>
        </a:graphic>
      </p:graphicFrame>
      <p:sp>
        <p:nvSpPr>
          <p:cNvPr id="109" name="文本框 108">
            <a:extLst>
              <a:ext uri="{FF2B5EF4-FFF2-40B4-BE49-F238E27FC236}">
                <a16:creationId xmlns:a16="http://schemas.microsoft.com/office/drawing/2014/main" id="{76B7002E-C8EA-4744-BA85-31D5A41B0650}"/>
              </a:ext>
            </a:extLst>
          </p:cNvPr>
          <p:cNvSpPr txBox="1"/>
          <p:nvPr/>
        </p:nvSpPr>
        <p:spPr>
          <a:xfrm>
            <a:off x="7219949" y="3877567"/>
            <a:ext cx="1590676" cy="426335"/>
          </a:xfrm>
          <a:prstGeom prst="rect">
            <a:avLst/>
          </a:prstGeom>
          <a:noFill/>
          <a:ln w="19050">
            <a:solidFill>
              <a:srgbClr val="C00000"/>
            </a:solidFill>
          </a:ln>
        </p:spPr>
        <p:txBody>
          <a:bodyPr wrap="square" rtlCol="0">
            <a:spAutoFit/>
          </a:bodyPr>
          <a:lstStyle/>
          <a:p>
            <a:pPr>
              <a:lnSpc>
                <a:spcPct val="120000"/>
              </a:lnSpc>
            </a:pPr>
            <a:r>
              <a:rPr lang="zh-CN" altLang="en-US" sz="2000" dirty="0">
                <a:latin typeface="黑体" panose="02010609060101010101" pitchFamily="49" charset="-122"/>
                <a:ea typeface="黑体" panose="02010609060101010101" pitchFamily="49" charset="-122"/>
              </a:rPr>
              <a:t>√ 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无关</a:t>
            </a:r>
            <a:endParaRPr lang="zh-CN" altLang="en-US" sz="2000" b="1" dirty="0">
              <a:latin typeface="黑体" panose="02010609060101010101" pitchFamily="49" charset="-122"/>
              <a:ea typeface="黑体" panose="02010609060101010101" pitchFamily="49" charset="-122"/>
            </a:endParaRPr>
          </a:p>
        </p:txBody>
      </p:sp>
      <p:sp>
        <p:nvSpPr>
          <p:cNvPr id="110" name="文本框 109">
            <a:extLst>
              <a:ext uri="{FF2B5EF4-FFF2-40B4-BE49-F238E27FC236}">
                <a16:creationId xmlns:a16="http://schemas.microsoft.com/office/drawing/2014/main" id="{0540FF14-2C68-4A40-8FB8-77F24DD42302}"/>
              </a:ext>
            </a:extLst>
          </p:cNvPr>
          <p:cNvSpPr txBox="1"/>
          <p:nvPr/>
        </p:nvSpPr>
        <p:spPr>
          <a:xfrm>
            <a:off x="7219949" y="5192016"/>
            <a:ext cx="1600201" cy="426335"/>
          </a:xfrm>
          <a:prstGeom prst="rect">
            <a:avLst/>
          </a:prstGeom>
          <a:noFill/>
          <a:ln w="19050">
            <a:solidFill>
              <a:srgbClr val="C00000"/>
            </a:solidFill>
          </a:ln>
        </p:spPr>
        <p:txBody>
          <a:bodyPr wrap="square" rtlCol="0">
            <a:spAutoFit/>
          </a:bodyPr>
          <a:lstStyle/>
          <a:p>
            <a:pPr>
              <a:lnSpc>
                <a:spcPct val="120000"/>
              </a:lnSpc>
            </a:pPr>
            <a:r>
              <a:rPr lang="zh-CN" altLang="en-US" sz="2000" dirty="0">
                <a:latin typeface="黑体" panose="02010609060101010101" pitchFamily="49" charset="-122"/>
                <a:ea typeface="黑体" panose="02010609060101010101" pitchFamily="49" charset="-122"/>
              </a:rPr>
              <a:t>√ 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z</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无关</a:t>
            </a:r>
            <a:endParaRPr lang="zh-CN" altLang="en-US" sz="2000" b="1" dirty="0">
              <a:latin typeface="黑体" panose="02010609060101010101" pitchFamily="49" charset="-122"/>
              <a:ea typeface="黑体" panose="02010609060101010101" pitchFamily="49" charset="-122"/>
            </a:endParaRPr>
          </a:p>
        </p:txBody>
      </p:sp>
      <p:sp>
        <p:nvSpPr>
          <p:cNvPr id="111" name="左大括号 110">
            <a:extLst>
              <a:ext uri="{FF2B5EF4-FFF2-40B4-BE49-F238E27FC236}">
                <a16:creationId xmlns:a16="http://schemas.microsoft.com/office/drawing/2014/main" id="{4FD9ABFF-37AF-4E95-8DB4-7BC723DC03B2}"/>
              </a:ext>
            </a:extLst>
          </p:cNvPr>
          <p:cNvSpPr/>
          <p:nvPr/>
        </p:nvSpPr>
        <p:spPr>
          <a:xfrm>
            <a:off x="5749925" y="2790925"/>
            <a:ext cx="130175" cy="634999"/>
          </a:xfrm>
          <a:prstGeom prst="leftBrace">
            <a:avLst>
              <a:gd name="adj1" fmla="val 8400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左大括号 111">
            <a:extLst>
              <a:ext uri="{FF2B5EF4-FFF2-40B4-BE49-F238E27FC236}">
                <a16:creationId xmlns:a16="http://schemas.microsoft.com/office/drawing/2014/main" id="{CC7B8D7B-A534-4917-AC7F-7F0B25BA70FD}"/>
              </a:ext>
            </a:extLst>
          </p:cNvPr>
          <p:cNvSpPr/>
          <p:nvPr/>
        </p:nvSpPr>
        <p:spPr>
          <a:xfrm>
            <a:off x="5749925" y="4079975"/>
            <a:ext cx="130175" cy="634999"/>
          </a:xfrm>
          <a:prstGeom prst="leftBrace">
            <a:avLst>
              <a:gd name="adj1" fmla="val 8400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左大括号 112">
            <a:extLst>
              <a:ext uri="{FF2B5EF4-FFF2-40B4-BE49-F238E27FC236}">
                <a16:creationId xmlns:a16="http://schemas.microsoft.com/office/drawing/2014/main" id="{DE08F3C7-5843-4C84-947E-15B8C4167CD3}"/>
              </a:ext>
            </a:extLst>
          </p:cNvPr>
          <p:cNvSpPr/>
          <p:nvPr/>
        </p:nvSpPr>
        <p:spPr>
          <a:xfrm>
            <a:off x="5749925" y="5388075"/>
            <a:ext cx="130175" cy="634999"/>
          </a:xfrm>
          <a:prstGeom prst="leftBrace">
            <a:avLst>
              <a:gd name="adj1" fmla="val 8400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左大括号 113">
            <a:extLst>
              <a:ext uri="{FF2B5EF4-FFF2-40B4-BE49-F238E27FC236}">
                <a16:creationId xmlns:a16="http://schemas.microsoft.com/office/drawing/2014/main" id="{161C4972-39FB-4DE5-B3CB-E6136C55C2B7}"/>
              </a:ext>
            </a:extLst>
          </p:cNvPr>
          <p:cNvSpPr/>
          <p:nvPr/>
        </p:nvSpPr>
        <p:spPr>
          <a:xfrm rot="10800000">
            <a:off x="9124315" y="2790925"/>
            <a:ext cx="130175" cy="634999"/>
          </a:xfrm>
          <a:prstGeom prst="leftBrace">
            <a:avLst>
              <a:gd name="adj1" fmla="val 8400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文本框 114">
            <a:extLst>
              <a:ext uri="{FF2B5EF4-FFF2-40B4-BE49-F238E27FC236}">
                <a16:creationId xmlns:a16="http://schemas.microsoft.com/office/drawing/2014/main" id="{43578100-BF9D-4596-823D-C974C03CC117}"/>
              </a:ext>
            </a:extLst>
          </p:cNvPr>
          <p:cNvSpPr txBox="1"/>
          <p:nvPr/>
        </p:nvSpPr>
        <p:spPr>
          <a:xfrm>
            <a:off x="9394824" y="2901255"/>
            <a:ext cx="2524126" cy="426335"/>
          </a:xfrm>
          <a:prstGeom prst="rect">
            <a:avLst/>
          </a:prstGeom>
          <a:noFill/>
          <a:ln w="19050">
            <a:solidFill>
              <a:schemeClr val="accent4">
                <a:lumMod val="75000"/>
              </a:schemeClr>
            </a:solidFill>
          </a:ln>
        </p:spPr>
        <p:txBody>
          <a:bodyPr wrap="square" rtlCol="0">
            <a:spAutoFit/>
          </a:bodyPr>
          <a:lstStyle/>
          <a:p>
            <a:pPr>
              <a:lnSpc>
                <a:spcPct val="120000"/>
              </a:lnSpc>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ω</a:t>
            </a:r>
            <a:r>
              <a:rPr lang="zh-CN" altLang="en-US" sz="2000" dirty="0">
                <a:latin typeface="黑体" panose="02010609060101010101" pitchFamily="49" charset="-122"/>
                <a:ea typeface="黑体" panose="02010609060101010101" pitchFamily="49" charset="-122"/>
              </a:rPr>
              <a:t>无关，谱太宽</a:t>
            </a:r>
            <a:endParaRPr lang="zh-CN" altLang="en-US" sz="2000" b="1" dirty="0">
              <a:latin typeface="黑体" panose="02010609060101010101" pitchFamily="49" charset="-122"/>
              <a:ea typeface="黑体" panose="02010609060101010101" pitchFamily="49" charset="-122"/>
            </a:endParaRPr>
          </a:p>
        </p:txBody>
      </p:sp>
      <p:sp>
        <p:nvSpPr>
          <p:cNvPr id="116" name="文本框 115">
            <a:extLst>
              <a:ext uri="{FF2B5EF4-FFF2-40B4-BE49-F238E27FC236}">
                <a16:creationId xmlns:a16="http://schemas.microsoft.com/office/drawing/2014/main" id="{93873A7E-0AE4-479F-9022-EFAA0676D6D9}"/>
              </a:ext>
            </a:extLst>
          </p:cNvPr>
          <p:cNvSpPr txBox="1"/>
          <p:nvPr/>
        </p:nvSpPr>
        <p:spPr>
          <a:xfrm>
            <a:off x="8472488" y="4515741"/>
            <a:ext cx="2740342" cy="426335"/>
          </a:xfrm>
          <a:prstGeom prst="rect">
            <a:avLst/>
          </a:prstGeom>
          <a:noFill/>
          <a:ln w="19050">
            <a:solidFill>
              <a:schemeClr val="accent4">
                <a:lumMod val="75000"/>
              </a:schemeClr>
            </a:solidFill>
          </a:ln>
        </p:spPr>
        <p:txBody>
          <a:bodyPr wrap="square" rtlCol="0">
            <a:spAutoFit/>
          </a:bodyPr>
          <a:lstStyle/>
          <a:p>
            <a:pPr>
              <a:lnSpc>
                <a:spcPct val="120000"/>
              </a:lnSpc>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 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有关，</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y</a:t>
            </a:r>
            <a:r>
              <a:rPr lang="zh-CN" altLang="en-US" sz="2000" dirty="0">
                <a:latin typeface="黑体" panose="02010609060101010101" pitchFamily="49" charset="-122"/>
                <a:ea typeface="黑体" panose="02010609060101010101" pitchFamily="49" charset="-122"/>
              </a:rPr>
              <a:t>向失配</a:t>
            </a:r>
            <a:endParaRPr lang="zh-CN" altLang="en-US" sz="2000" b="1" dirty="0">
              <a:latin typeface="黑体" panose="02010609060101010101" pitchFamily="49" charset="-122"/>
              <a:ea typeface="黑体" panose="02010609060101010101" pitchFamily="49" charset="-122"/>
            </a:endParaRPr>
          </a:p>
        </p:txBody>
      </p:sp>
      <p:sp>
        <p:nvSpPr>
          <p:cNvPr id="117" name="文本框 116">
            <a:extLst>
              <a:ext uri="{FF2B5EF4-FFF2-40B4-BE49-F238E27FC236}">
                <a16:creationId xmlns:a16="http://schemas.microsoft.com/office/drawing/2014/main" id="{F3FE73B8-7BD3-469F-9C68-B1FE5666BCBB}"/>
              </a:ext>
            </a:extLst>
          </p:cNvPr>
          <p:cNvSpPr txBox="1"/>
          <p:nvPr/>
        </p:nvSpPr>
        <p:spPr>
          <a:xfrm>
            <a:off x="8472488" y="5820681"/>
            <a:ext cx="2725102" cy="426335"/>
          </a:xfrm>
          <a:prstGeom prst="rect">
            <a:avLst/>
          </a:prstGeom>
          <a:noFill/>
          <a:ln w="19050">
            <a:solidFill>
              <a:schemeClr val="accent4">
                <a:lumMod val="75000"/>
              </a:schemeClr>
            </a:solidFill>
          </a:ln>
        </p:spPr>
        <p:txBody>
          <a:bodyPr wrap="square" rtlCol="0">
            <a:spAutoFit/>
          </a:bodyPr>
          <a:lstStyle/>
          <a:p>
            <a:pPr>
              <a:lnSpc>
                <a:spcPct val="120000"/>
              </a:lnSpc>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 与</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z</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latin typeface="黑体" panose="02010609060101010101" pitchFamily="49" charset="-122"/>
                <a:ea typeface="黑体" panose="02010609060101010101" pitchFamily="49" charset="-122"/>
              </a:rPr>
              <a:t>有关，</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z</a:t>
            </a:r>
            <a:r>
              <a:rPr lang="zh-CN" altLang="en-US" sz="2000" dirty="0">
                <a:latin typeface="黑体" panose="02010609060101010101" pitchFamily="49" charset="-122"/>
                <a:ea typeface="黑体" panose="02010609060101010101" pitchFamily="49" charset="-122"/>
              </a:rPr>
              <a:t>向失配</a:t>
            </a:r>
            <a:endParaRPr lang="zh-CN" altLang="en-US" sz="2000" b="1" dirty="0">
              <a:latin typeface="黑体" panose="02010609060101010101" pitchFamily="49" charset="-122"/>
              <a:ea typeface="黑体" panose="02010609060101010101" pitchFamily="49" charset="-122"/>
            </a:endParaRPr>
          </a:p>
        </p:txBody>
      </p:sp>
      <p:sp>
        <p:nvSpPr>
          <p:cNvPr id="118" name="文本框 117">
            <a:extLst>
              <a:ext uri="{FF2B5EF4-FFF2-40B4-BE49-F238E27FC236}">
                <a16:creationId xmlns:a16="http://schemas.microsoft.com/office/drawing/2014/main" id="{F8F90BD0-D441-45FC-867F-1DA867236657}"/>
              </a:ext>
            </a:extLst>
          </p:cNvPr>
          <p:cNvSpPr txBox="1"/>
          <p:nvPr/>
        </p:nvSpPr>
        <p:spPr>
          <a:xfrm>
            <a:off x="9124314" y="3480674"/>
            <a:ext cx="1820909" cy="348557"/>
          </a:xfrm>
          <a:prstGeom prst="rect">
            <a:avLst/>
          </a:prstGeom>
          <a:noFill/>
          <a:ln w="19050">
            <a:solidFill>
              <a:schemeClr val="accent4">
                <a:lumMod val="75000"/>
              </a:schemeClr>
            </a:solidFill>
          </a:ln>
        </p:spPr>
        <p:txBody>
          <a:bodyPr wrap="square" rtlCol="0">
            <a:spAutoFit/>
          </a:bodyPr>
          <a:lstStyle/>
          <a:p>
            <a:pPr>
              <a:lnSpc>
                <a:spcPct val="120000"/>
              </a:lnSpc>
            </a:pP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随 </a:t>
            </a:r>
            <a:r>
              <a:rPr lang="en-US" altLang="zh-CN" sz="1600" dirty="0">
                <a:latin typeface="黑体" panose="02010609060101010101" pitchFamily="49" charset="-122"/>
                <a:ea typeface="黑体" panose="02010609060101010101" pitchFamily="49" charset="-122"/>
              </a:rPr>
              <a:t>L </a:t>
            </a:r>
            <a:r>
              <a:rPr lang="zh-CN" altLang="en-US" sz="1600" dirty="0">
                <a:latin typeface="黑体" panose="02010609060101010101" pitchFamily="49" charset="-122"/>
                <a:ea typeface="黑体" panose="02010609060101010101" pitchFamily="49" charset="-122"/>
              </a:rPr>
              <a:t>传播振荡</a:t>
            </a:r>
            <a:endParaRPr lang="zh-CN" altLang="en-US" sz="1600" b="1" dirty="0">
              <a:latin typeface="黑体" panose="02010609060101010101" pitchFamily="49" charset="-122"/>
              <a:ea typeface="黑体" panose="02010609060101010101" pitchFamily="49" charset="-122"/>
            </a:endParaRPr>
          </a:p>
        </p:txBody>
      </p:sp>
      <p:sp>
        <p:nvSpPr>
          <p:cNvPr id="2" name="RectanglePageNum">
            <a:extLst>
              <a:ext uri="{FF2B5EF4-FFF2-40B4-BE49-F238E27FC236}">
                <a16:creationId xmlns:a16="http://schemas.microsoft.com/office/drawing/2014/main" id="{DCED9498-C135-4638-BF0F-A6FD83874B42}"/>
              </a:ext>
            </a:extLst>
          </p:cNvPr>
          <p:cNvSpPr/>
          <p:nvPr/>
        </p:nvSpPr>
        <p:spPr>
          <a:xfrm>
            <a:off x="0" y="6819900"/>
            <a:ext cx="9975273"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07567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56</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D550EC9C-8F16-450A-B271-0381822AC779}"/>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2" name="图片 21">
            <a:extLst>
              <a:ext uri="{FF2B5EF4-FFF2-40B4-BE49-F238E27FC236}">
                <a16:creationId xmlns:a16="http://schemas.microsoft.com/office/drawing/2014/main" id="{EA5F36CD-CE11-4E81-8498-186A70C5702F}"/>
              </a:ext>
            </a:extLst>
          </p:cNvPr>
          <p:cNvPicPr>
            <a:picLocks noChangeAspect="1"/>
          </p:cNvPicPr>
          <p:nvPr/>
        </p:nvPicPr>
        <p:blipFill rotWithShape="1">
          <a:blip r:embed="rId3"/>
          <a:srcRect l="955" t="89795" r="64367" b="5158"/>
          <a:stretch/>
        </p:blipFill>
        <p:spPr>
          <a:xfrm>
            <a:off x="86390" y="1440129"/>
            <a:ext cx="12032275" cy="190344"/>
          </a:xfrm>
          <a:custGeom>
            <a:avLst/>
            <a:gdLst>
              <a:gd name="connsiteX0" fmla="*/ 0 w 13126086"/>
              <a:gd name="connsiteY0" fmla="*/ 0 h 207624"/>
              <a:gd name="connsiteX1" fmla="*/ 13126086 w 13126086"/>
              <a:gd name="connsiteY1" fmla="*/ 0 h 207624"/>
              <a:gd name="connsiteX2" fmla="*/ 13126086 w 13126086"/>
              <a:gd name="connsiteY2" fmla="*/ 207624 h 207624"/>
              <a:gd name="connsiteX3" fmla="*/ 0 w 13126086"/>
              <a:gd name="connsiteY3" fmla="*/ 207624 h 207624"/>
            </a:gdLst>
            <a:ahLst/>
            <a:cxnLst>
              <a:cxn ang="0">
                <a:pos x="connsiteX0" y="connsiteY0"/>
              </a:cxn>
              <a:cxn ang="0">
                <a:pos x="connsiteX1" y="connsiteY1"/>
              </a:cxn>
              <a:cxn ang="0">
                <a:pos x="connsiteX2" y="connsiteY2"/>
              </a:cxn>
              <a:cxn ang="0">
                <a:pos x="connsiteX3" y="connsiteY3"/>
              </a:cxn>
            </a:cxnLst>
            <a:rect l="l" t="t" r="r" b="b"/>
            <a:pathLst>
              <a:path w="13126086" h="207624">
                <a:moveTo>
                  <a:pt x="0" y="0"/>
                </a:moveTo>
                <a:lnTo>
                  <a:pt x="13126086" y="0"/>
                </a:lnTo>
                <a:lnTo>
                  <a:pt x="13126086" y="207624"/>
                </a:lnTo>
                <a:lnTo>
                  <a:pt x="0" y="207624"/>
                </a:lnTo>
                <a:close/>
              </a:path>
            </a:pathLst>
          </a:custGeom>
        </p:spPr>
      </p:pic>
      <p:sp>
        <p:nvSpPr>
          <p:cNvPr id="23" name="矩形: 圆角 22">
            <a:extLst>
              <a:ext uri="{FF2B5EF4-FFF2-40B4-BE49-F238E27FC236}">
                <a16:creationId xmlns:a16="http://schemas.microsoft.com/office/drawing/2014/main" id="{FC40394F-BA05-4BF4-8AEE-EBD111D5B93F}"/>
              </a:ext>
            </a:extLst>
          </p:cNvPr>
          <p:cNvSpPr/>
          <p:nvPr/>
        </p:nvSpPr>
        <p:spPr>
          <a:xfrm>
            <a:off x="90003" y="1438250"/>
            <a:ext cx="5304486"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BF2D45D-E802-4C28-873B-2C01A36E9335}"/>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6" name="图片 5" descr="桌子上放满了不同类型的零件&#10;&#10;低可信度描述已自动生成">
            <a:extLst>
              <a:ext uri="{FF2B5EF4-FFF2-40B4-BE49-F238E27FC236}">
                <a16:creationId xmlns:a16="http://schemas.microsoft.com/office/drawing/2014/main" id="{3A83D61B-ED88-47D6-B8D2-357EEC027E94}"/>
              </a:ext>
            </a:extLst>
          </p:cNvPr>
          <p:cNvPicPr>
            <a:picLocks noChangeAspect="1"/>
          </p:cNvPicPr>
          <p:nvPr/>
        </p:nvPicPr>
        <p:blipFill rotWithShape="1">
          <a:blip r:embed="rId4"/>
          <a:srcRect t="30634" r="34806" b="24831"/>
          <a:stretch/>
        </p:blipFill>
        <p:spPr>
          <a:xfrm>
            <a:off x="8517197" y="2007331"/>
            <a:ext cx="3353281" cy="3054201"/>
          </a:xfrm>
          <a:prstGeom prst="rect">
            <a:avLst/>
          </a:prstGeom>
        </p:spPr>
      </p:pic>
      <p:pic>
        <p:nvPicPr>
          <p:cNvPr id="8" name="图片 7" descr="蓝色的球&#10;&#10;中度可信度描述已自动生成">
            <a:extLst>
              <a:ext uri="{FF2B5EF4-FFF2-40B4-BE49-F238E27FC236}">
                <a16:creationId xmlns:a16="http://schemas.microsoft.com/office/drawing/2014/main" id="{B9F4B48D-A2D4-45A0-BA3C-EF4FA8472ACC}"/>
              </a:ext>
            </a:extLst>
          </p:cNvPr>
          <p:cNvPicPr>
            <a:picLocks noChangeAspect="1"/>
          </p:cNvPicPr>
          <p:nvPr/>
        </p:nvPicPr>
        <p:blipFill rotWithShape="1">
          <a:blip r:embed="rId5"/>
          <a:srcRect t="29209" b="7975"/>
          <a:stretch/>
        </p:blipFill>
        <p:spPr>
          <a:xfrm>
            <a:off x="663911" y="1867683"/>
            <a:ext cx="3857625" cy="4307864"/>
          </a:xfrm>
          <a:prstGeom prst="rect">
            <a:avLst/>
          </a:prstGeom>
        </p:spPr>
      </p:pic>
      <p:grpSp>
        <p:nvGrpSpPr>
          <p:cNvPr id="65" name="组合 64">
            <a:extLst>
              <a:ext uri="{FF2B5EF4-FFF2-40B4-BE49-F238E27FC236}">
                <a16:creationId xmlns:a16="http://schemas.microsoft.com/office/drawing/2014/main" id="{12C67396-C168-4BCF-B7AB-D7103D790CF2}"/>
              </a:ext>
            </a:extLst>
          </p:cNvPr>
          <p:cNvGrpSpPr/>
          <p:nvPr/>
        </p:nvGrpSpPr>
        <p:grpSpPr>
          <a:xfrm>
            <a:off x="5429761" y="2239450"/>
            <a:ext cx="2281820" cy="2589961"/>
            <a:chOff x="5679230" y="2232122"/>
            <a:chExt cx="2281820" cy="2589961"/>
          </a:xfrm>
        </p:grpSpPr>
        <p:grpSp>
          <p:nvGrpSpPr>
            <p:cNvPr id="66" name="组合 65">
              <a:extLst>
                <a:ext uri="{FF2B5EF4-FFF2-40B4-BE49-F238E27FC236}">
                  <a16:creationId xmlns:a16="http://schemas.microsoft.com/office/drawing/2014/main" id="{4344C17B-77E9-4304-919F-8AB5C7BABDA0}"/>
                </a:ext>
              </a:extLst>
            </p:cNvPr>
            <p:cNvGrpSpPr/>
            <p:nvPr/>
          </p:nvGrpSpPr>
          <p:grpSpPr>
            <a:xfrm>
              <a:off x="5679230" y="2477752"/>
              <a:ext cx="2179211" cy="2344331"/>
              <a:chOff x="5730885" y="2599614"/>
              <a:chExt cx="2179211" cy="1381348"/>
            </a:xfrm>
          </p:grpSpPr>
          <p:sp>
            <p:nvSpPr>
              <p:cNvPr id="79" name="椭圆 78">
                <a:extLst>
                  <a:ext uri="{FF2B5EF4-FFF2-40B4-BE49-F238E27FC236}">
                    <a16:creationId xmlns:a16="http://schemas.microsoft.com/office/drawing/2014/main" id="{26AF0ED8-F615-4910-A522-820AEFF6906D}"/>
                  </a:ext>
                </a:extLst>
              </p:cNvPr>
              <p:cNvSpPr/>
              <p:nvPr/>
            </p:nvSpPr>
            <p:spPr>
              <a:xfrm>
                <a:off x="6406448" y="2601016"/>
                <a:ext cx="833930" cy="141273"/>
              </a:xfrm>
              <a:prstGeom prst="ellipse">
                <a:avLst/>
              </a:prstGeom>
              <a:solidFill>
                <a:srgbClr val="C0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不完整圆 79">
                <a:extLst>
                  <a:ext uri="{FF2B5EF4-FFF2-40B4-BE49-F238E27FC236}">
                    <a16:creationId xmlns:a16="http://schemas.microsoft.com/office/drawing/2014/main" id="{0B4F611A-E7AC-412D-95A5-E4AA43B50359}"/>
                  </a:ext>
                </a:extLst>
              </p:cNvPr>
              <p:cNvSpPr/>
              <p:nvPr/>
            </p:nvSpPr>
            <p:spPr>
              <a:xfrm rot="16200000">
                <a:off x="6129816" y="2200682"/>
                <a:ext cx="1381348" cy="2179211"/>
              </a:xfrm>
              <a:prstGeom prst="pie">
                <a:avLst>
                  <a:gd name="adj1" fmla="val 20276902"/>
                  <a:gd name="adj2" fmla="val 1330224"/>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67" name="组合 66">
              <a:extLst>
                <a:ext uri="{FF2B5EF4-FFF2-40B4-BE49-F238E27FC236}">
                  <a16:creationId xmlns:a16="http://schemas.microsoft.com/office/drawing/2014/main" id="{DF7FBEC1-D686-46BD-9901-4A311C1772D7}"/>
                </a:ext>
              </a:extLst>
            </p:cNvPr>
            <p:cNvGrpSpPr/>
            <p:nvPr/>
          </p:nvGrpSpPr>
          <p:grpSpPr>
            <a:xfrm>
              <a:off x="6347596" y="2232122"/>
              <a:ext cx="850560" cy="375259"/>
              <a:chOff x="4474079" y="3394708"/>
              <a:chExt cx="850560" cy="375259"/>
            </a:xfrm>
          </p:grpSpPr>
          <p:grpSp>
            <p:nvGrpSpPr>
              <p:cNvPr id="74" name="组合 73">
                <a:extLst>
                  <a:ext uri="{FF2B5EF4-FFF2-40B4-BE49-F238E27FC236}">
                    <a16:creationId xmlns:a16="http://schemas.microsoft.com/office/drawing/2014/main" id="{031096FF-3AD7-4DFD-B9F4-3E896D4FFD13}"/>
                  </a:ext>
                </a:extLst>
              </p:cNvPr>
              <p:cNvGrpSpPr/>
              <p:nvPr/>
            </p:nvGrpSpPr>
            <p:grpSpPr>
              <a:xfrm>
                <a:off x="4474079" y="3494623"/>
                <a:ext cx="850560" cy="275344"/>
                <a:chOff x="4473915" y="3442433"/>
                <a:chExt cx="850560" cy="275344"/>
              </a:xfrm>
            </p:grpSpPr>
            <p:cxnSp>
              <p:nvCxnSpPr>
                <p:cNvPr id="76" name="直接箭头连接符 75">
                  <a:extLst>
                    <a:ext uri="{FF2B5EF4-FFF2-40B4-BE49-F238E27FC236}">
                      <a16:creationId xmlns:a16="http://schemas.microsoft.com/office/drawing/2014/main" id="{E8F27F2D-5F6C-4068-8178-47A3E6AA0C9F}"/>
                    </a:ext>
                  </a:extLst>
                </p:cNvPr>
                <p:cNvCxnSpPr>
                  <a:cxnSpLocks/>
                </p:cNvCxnSpPr>
                <p:nvPr/>
              </p:nvCxnSpPr>
              <p:spPr>
                <a:xfrm>
                  <a:off x="4488255" y="3536616"/>
                  <a:ext cx="824314" cy="0"/>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66F6B84-8D3D-4F66-88BB-624FD5018316}"/>
                    </a:ext>
                  </a:extLst>
                </p:cNvPr>
                <p:cNvCxnSpPr>
                  <a:cxnSpLocks/>
                </p:cNvCxnSpPr>
                <p:nvPr/>
              </p:nvCxnSpPr>
              <p:spPr>
                <a:xfrm>
                  <a:off x="4473915" y="3442433"/>
                  <a:ext cx="0" cy="272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7C0B495A-5121-4860-91F8-B82FAFEE0846}"/>
                    </a:ext>
                  </a:extLst>
                </p:cNvPr>
                <p:cNvCxnSpPr>
                  <a:cxnSpLocks/>
                </p:cNvCxnSpPr>
                <p:nvPr/>
              </p:nvCxnSpPr>
              <p:spPr>
                <a:xfrm>
                  <a:off x="5324475" y="3442433"/>
                  <a:ext cx="0" cy="2753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75" name="对象 74">
                <a:extLst>
                  <a:ext uri="{FF2B5EF4-FFF2-40B4-BE49-F238E27FC236}">
                    <a16:creationId xmlns:a16="http://schemas.microsoft.com/office/drawing/2014/main" id="{6021BEE2-1003-40C7-8474-99E2E874204C}"/>
                  </a:ext>
                </a:extLst>
              </p:cNvPr>
              <p:cNvGraphicFramePr>
                <a:graphicFrameLocks noChangeAspect="1"/>
              </p:cNvGraphicFramePr>
              <p:nvPr>
                <p:extLst>
                  <p:ext uri="{D42A27DB-BD31-4B8C-83A1-F6EECF244321}">
                    <p14:modId xmlns:p14="http://schemas.microsoft.com/office/powerpoint/2010/main" val="1126024175"/>
                  </p:ext>
                </p:extLst>
              </p:nvPr>
            </p:nvGraphicFramePr>
            <p:xfrm>
              <a:off x="4631358" y="3394708"/>
              <a:ext cx="536575" cy="200025"/>
            </p:xfrm>
            <a:graphic>
              <a:graphicData uri="http://schemas.openxmlformats.org/presentationml/2006/ole">
                <mc:AlternateContent xmlns:mc="http://schemas.openxmlformats.org/markup-compatibility/2006">
                  <mc:Choice xmlns:v="urn:schemas-microsoft-com:vml" Requires="v">
                    <p:oleObj name="Equation" r:id="rId6" imgW="507960" imgH="190440" progId="Equation.DSMT4">
                      <p:embed/>
                    </p:oleObj>
                  </mc:Choice>
                  <mc:Fallback>
                    <p:oleObj name="Equation" r:id="rId6" imgW="507960" imgH="190440" progId="Equation.DSMT4">
                      <p:embed/>
                      <p:pic>
                        <p:nvPicPr>
                          <p:cNvPr id="115" name="对象 114">
                            <a:extLst>
                              <a:ext uri="{FF2B5EF4-FFF2-40B4-BE49-F238E27FC236}">
                                <a16:creationId xmlns:a16="http://schemas.microsoft.com/office/drawing/2014/main" id="{EBB2DEAE-54C1-43A7-A4E8-6ADEF4164C69}"/>
                              </a:ext>
                            </a:extLst>
                          </p:cNvPr>
                          <p:cNvPicPr/>
                          <p:nvPr/>
                        </p:nvPicPr>
                        <p:blipFill>
                          <a:blip r:embed="rId7"/>
                          <a:stretch>
                            <a:fillRect/>
                          </a:stretch>
                        </p:blipFill>
                        <p:spPr>
                          <a:xfrm>
                            <a:off x="4631358" y="3394708"/>
                            <a:ext cx="536575" cy="200025"/>
                          </a:xfrm>
                          <a:prstGeom prst="rect">
                            <a:avLst/>
                          </a:prstGeom>
                        </p:spPr>
                      </p:pic>
                    </p:oleObj>
                  </mc:Fallback>
                </mc:AlternateContent>
              </a:graphicData>
            </a:graphic>
          </p:graphicFrame>
        </p:grpSp>
        <p:grpSp>
          <p:nvGrpSpPr>
            <p:cNvPr id="68" name="组合 67">
              <a:extLst>
                <a:ext uri="{FF2B5EF4-FFF2-40B4-BE49-F238E27FC236}">
                  <a16:creationId xmlns:a16="http://schemas.microsoft.com/office/drawing/2014/main" id="{4D23E4A0-A9F7-451A-BEE0-7C86CD5857B0}"/>
                </a:ext>
              </a:extLst>
            </p:cNvPr>
            <p:cNvGrpSpPr/>
            <p:nvPr/>
          </p:nvGrpSpPr>
          <p:grpSpPr>
            <a:xfrm>
              <a:off x="6768835" y="2607386"/>
              <a:ext cx="1192215" cy="1033938"/>
              <a:chOff x="6768835" y="2607386"/>
              <a:chExt cx="1192215" cy="1033938"/>
            </a:xfrm>
          </p:grpSpPr>
          <p:grpSp>
            <p:nvGrpSpPr>
              <p:cNvPr id="69" name="组合 68">
                <a:extLst>
                  <a:ext uri="{FF2B5EF4-FFF2-40B4-BE49-F238E27FC236}">
                    <a16:creationId xmlns:a16="http://schemas.microsoft.com/office/drawing/2014/main" id="{275866AC-9146-47D5-B5ED-C85B15401E6A}"/>
                  </a:ext>
                </a:extLst>
              </p:cNvPr>
              <p:cNvGrpSpPr/>
              <p:nvPr/>
            </p:nvGrpSpPr>
            <p:grpSpPr>
              <a:xfrm rot="5400000">
                <a:off x="6560768" y="2815453"/>
                <a:ext cx="1033938" cy="617804"/>
                <a:chOff x="4473916" y="3574663"/>
                <a:chExt cx="1033938" cy="617804"/>
              </a:xfrm>
            </p:grpSpPr>
            <p:cxnSp>
              <p:nvCxnSpPr>
                <p:cNvPr id="71" name="直接箭头连接符 70">
                  <a:extLst>
                    <a:ext uri="{FF2B5EF4-FFF2-40B4-BE49-F238E27FC236}">
                      <a16:creationId xmlns:a16="http://schemas.microsoft.com/office/drawing/2014/main" id="{61E978DC-4416-47B1-8742-FABC13B6BAD0}"/>
                    </a:ext>
                  </a:extLst>
                </p:cNvPr>
                <p:cNvCxnSpPr>
                  <a:cxnSpLocks/>
                </p:cNvCxnSpPr>
                <p:nvPr/>
              </p:nvCxnSpPr>
              <p:spPr>
                <a:xfrm rot="16200000">
                  <a:off x="4989557" y="3168700"/>
                  <a:ext cx="0" cy="1002539"/>
                </a:xfrm>
                <a:prstGeom prst="straightConnector1">
                  <a:avLst/>
                </a:prstGeom>
                <a:ln w="19050">
                  <a:solidFill>
                    <a:schemeClr val="tx1"/>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4C4F9B-B491-439F-95F4-D8673A7FE8EA}"/>
                    </a:ext>
                  </a:extLst>
                </p:cNvPr>
                <p:cNvCxnSpPr>
                  <a:cxnSpLocks/>
                </p:cNvCxnSpPr>
                <p:nvPr/>
              </p:nvCxnSpPr>
              <p:spPr>
                <a:xfrm rot="16200000" flipH="1">
                  <a:off x="4377529" y="3671050"/>
                  <a:ext cx="1927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F693B5F-89C1-4F51-AF4E-53FE9AD85FB2}"/>
                    </a:ext>
                  </a:extLst>
                </p:cNvPr>
                <p:cNvCxnSpPr>
                  <a:cxnSpLocks/>
                </p:cNvCxnSpPr>
                <p:nvPr/>
              </p:nvCxnSpPr>
              <p:spPr>
                <a:xfrm rot="16200000" flipH="1">
                  <a:off x="5198952" y="3883565"/>
                  <a:ext cx="6178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70" name="对象 69">
                <a:extLst>
                  <a:ext uri="{FF2B5EF4-FFF2-40B4-BE49-F238E27FC236}">
                    <a16:creationId xmlns:a16="http://schemas.microsoft.com/office/drawing/2014/main" id="{0DDD6C68-CE08-41A6-937F-AB6D606ACDCF}"/>
                  </a:ext>
                </a:extLst>
              </p:cNvPr>
              <p:cNvGraphicFramePr>
                <a:graphicFrameLocks noChangeAspect="1"/>
              </p:cNvGraphicFramePr>
              <p:nvPr>
                <p:extLst>
                  <p:ext uri="{D42A27DB-BD31-4B8C-83A1-F6EECF244321}">
                    <p14:modId xmlns:p14="http://schemas.microsoft.com/office/powerpoint/2010/main" val="3941037478"/>
                  </p:ext>
                </p:extLst>
              </p:nvPr>
            </p:nvGraphicFramePr>
            <p:xfrm>
              <a:off x="7343513" y="3024340"/>
              <a:ext cx="617537" cy="200025"/>
            </p:xfrm>
            <a:graphic>
              <a:graphicData uri="http://schemas.openxmlformats.org/presentationml/2006/ole">
                <mc:AlternateContent xmlns:mc="http://schemas.openxmlformats.org/markup-compatibility/2006">
                  <mc:Choice xmlns:v="urn:schemas-microsoft-com:vml" Requires="v">
                    <p:oleObj name="Equation" r:id="rId8" imgW="583920" imgH="190440" progId="Equation.DSMT4">
                      <p:embed/>
                    </p:oleObj>
                  </mc:Choice>
                  <mc:Fallback>
                    <p:oleObj name="Equation" r:id="rId8" imgW="583920" imgH="190440" progId="Equation.DSMT4">
                      <p:embed/>
                      <p:pic>
                        <p:nvPicPr>
                          <p:cNvPr id="128" name="对象 127">
                            <a:extLst>
                              <a:ext uri="{FF2B5EF4-FFF2-40B4-BE49-F238E27FC236}">
                                <a16:creationId xmlns:a16="http://schemas.microsoft.com/office/drawing/2014/main" id="{977FECE6-0211-425C-A388-9C017882173B}"/>
                              </a:ext>
                            </a:extLst>
                          </p:cNvPr>
                          <p:cNvPicPr/>
                          <p:nvPr/>
                        </p:nvPicPr>
                        <p:blipFill>
                          <a:blip r:embed="rId9"/>
                          <a:stretch>
                            <a:fillRect/>
                          </a:stretch>
                        </p:blipFill>
                        <p:spPr>
                          <a:xfrm>
                            <a:off x="7343513" y="3024340"/>
                            <a:ext cx="617537" cy="200025"/>
                          </a:xfrm>
                          <a:prstGeom prst="rect">
                            <a:avLst/>
                          </a:prstGeom>
                        </p:spPr>
                      </p:pic>
                    </p:oleObj>
                  </mc:Fallback>
                </mc:AlternateContent>
              </a:graphicData>
            </a:graphic>
          </p:graphicFrame>
        </p:grpSp>
      </p:grpSp>
      <p:pic>
        <p:nvPicPr>
          <p:cNvPr id="81" name="图片 80">
            <a:extLst>
              <a:ext uri="{FF2B5EF4-FFF2-40B4-BE49-F238E27FC236}">
                <a16:creationId xmlns:a16="http://schemas.microsoft.com/office/drawing/2014/main" id="{C84A946B-AB5E-4081-BF22-8AD9D794EF0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737656" y="4393812"/>
            <a:ext cx="3595484" cy="1488145"/>
          </a:xfrm>
          <a:prstGeom prst="rect">
            <a:avLst/>
          </a:prstGeom>
        </p:spPr>
      </p:pic>
      <p:sp>
        <p:nvSpPr>
          <p:cNvPr id="9" name="RectanglePageNum">
            <a:extLst>
              <a:ext uri="{FF2B5EF4-FFF2-40B4-BE49-F238E27FC236}">
                <a16:creationId xmlns:a16="http://schemas.microsoft.com/office/drawing/2014/main" id="{2C81F0E6-84EF-4BED-ACD9-7DC5F6E161D2}"/>
              </a:ext>
            </a:extLst>
          </p:cNvPr>
          <p:cNvSpPr/>
          <p:nvPr/>
        </p:nvSpPr>
        <p:spPr>
          <a:xfrm>
            <a:off x="0" y="6819900"/>
            <a:ext cx="10160000"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45323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57</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D550EC9C-8F16-450A-B271-0381822AC779}"/>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2" name="图片 21">
            <a:extLst>
              <a:ext uri="{FF2B5EF4-FFF2-40B4-BE49-F238E27FC236}">
                <a16:creationId xmlns:a16="http://schemas.microsoft.com/office/drawing/2014/main" id="{EA5F36CD-CE11-4E81-8498-186A70C5702F}"/>
              </a:ext>
            </a:extLst>
          </p:cNvPr>
          <p:cNvPicPr>
            <a:picLocks noChangeAspect="1"/>
          </p:cNvPicPr>
          <p:nvPr/>
        </p:nvPicPr>
        <p:blipFill rotWithShape="1">
          <a:blip r:embed="rId3"/>
          <a:srcRect l="955" t="89795" r="64367" b="5158"/>
          <a:stretch/>
        </p:blipFill>
        <p:spPr>
          <a:xfrm>
            <a:off x="86390" y="1440129"/>
            <a:ext cx="12032275" cy="190344"/>
          </a:xfrm>
          <a:custGeom>
            <a:avLst/>
            <a:gdLst>
              <a:gd name="connsiteX0" fmla="*/ 0 w 13126086"/>
              <a:gd name="connsiteY0" fmla="*/ 0 h 207624"/>
              <a:gd name="connsiteX1" fmla="*/ 13126086 w 13126086"/>
              <a:gd name="connsiteY1" fmla="*/ 0 h 207624"/>
              <a:gd name="connsiteX2" fmla="*/ 13126086 w 13126086"/>
              <a:gd name="connsiteY2" fmla="*/ 207624 h 207624"/>
              <a:gd name="connsiteX3" fmla="*/ 0 w 13126086"/>
              <a:gd name="connsiteY3" fmla="*/ 207624 h 207624"/>
            </a:gdLst>
            <a:ahLst/>
            <a:cxnLst>
              <a:cxn ang="0">
                <a:pos x="connsiteX0" y="connsiteY0"/>
              </a:cxn>
              <a:cxn ang="0">
                <a:pos x="connsiteX1" y="connsiteY1"/>
              </a:cxn>
              <a:cxn ang="0">
                <a:pos x="connsiteX2" y="connsiteY2"/>
              </a:cxn>
              <a:cxn ang="0">
                <a:pos x="connsiteX3" y="connsiteY3"/>
              </a:cxn>
            </a:cxnLst>
            <a:rect l="l" t="t" r="r" b="b"/>
            <a:pathLst>
              <a:path w="13126086" h="207624">
                <a:moveTo>
                  <a:pt x="0" y="0"/>
                </a:moveTo>
                <a:lnTo>
                  <a:pt x="13126086" y="0"/>
                </a:lnTo>
                <a:lnTo>
                  <a:pt x="13126086" y="207624"/>
                </a:lnTo>
                <a:lnTo>
                  <a:pt x="0" y="207624"/>
                </a:lnTo>
                <a:close/>
              </a:path>
            </a:pathLst>
          </a:custGeom>
        </p:spPr>
      </p:pic>
      <p:sp>
        <p:nvSpPr>
          <p:cNvPr id="23" name="矩形: 圆角 22">
            <a:extLst>
              <a:ext uri="{FF2B5EF4-FFF2-40B4-BE49-F238E27FC236}">
                <a16:creationId xmlns:a16="http://schemas.microsoft.com/office/drawing/2014/main" id="{FC40394F-BA05-4BF4-8AEE-EBD111D5B93F}"/>
              </a:ext>
            </a:extLst>
          </p:cNvPr>
          <p:cNvSpPr/>
          <p:nvPr/>
        </p:nvSpPr>
        <p:spPr>
          <a:xfrm>
            <a:off x="90003" y="1438250"/>
            <a:ext cx="5304486"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BF2D45D-E802-4C28-873B-2C01A36E9335}"/>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2" name="图片 1">
            <a:extLst>
              <a:ext uri="{FF2B5EF4-FFF2-40B4-BE49-F238E27FC236}">
                <a16:creationId xmlns:a16="http://schemas.microsoft.com/office/drawing/2014/main" id="{4AFAAD7D-B024-41BB-B9CB-7B144C55C3B0}"/>
              </a:ext>
            </a:extLst>
          </p:cNvPr>
          <p:cNvPicPr>
            <a:picLocks noChangeAspect="1"/>
          </p:cNvPicPr>
          <p:nvPr/>
        </p:nvPicPr>
        <p:blipFill>
          <a:blip r:embed="rId4"/>
          <a:stretch>
            <a:fillRect/>
          </a:stretch>
        </p:blipFill>
        <p:spPr>
          <a:xfrm>
            <a:off x="80257" y="1960991"/>
            <a:ext cx="5451286" cy="4168631"/>
          </a:xfrm>
          <a:prstGeom prst="rect">
            <a:avLst/>
          </a:prstGeom>
          <a:ln w="19050">
            <a:solidFill>
              <a:srgbClr val="776D8A"/>
            </a:solidFill>
          </a:ln>
        </p:spPr>
      </p:pic>
      <p:pic>
        <p:nvPicPr>
          <p:cNvPr id="3" name="图片 2">
            <a:extLst>
              <a:ext uri="{FF2B5EF4-FFF2-40B4-BE49-F238E27FC236}">
                <a16:creationId xmlns:a16="http://schemas.microsoft.com/office/drawing/2014/main" id="{AB55C879-B599-4FFA-9E4F-20CA9D879EEC}"/>
              </a:ext>
            </a:extLst>
          </p:cNvPr>
          <p:cNvPicPr>
            <a:picLocks noChangeAspect="1"/>
          </p:cNvPicPr>
          <p:nvPr/>
        </p:nvPicPr>
        <p:blipFill>
          <a:blip r:embed="rId5"/>
          <a:stretch>
            <a:fillRect/>
          </a:stretch>
        </p:blipFill>
        <p:spPr>
          <a:xfrm>
            <a:off x="5616709" y="1961650"/>
            <a:ext cx="3341739" cy="4168631"/>
          </a:xfrm>
          <a:prstGeom prst="rect">
            <a:avLst/>
          </a:prstGeom>
          <a:ln w="19050">
            <a:solidFill>
              <a:srgbClr val="776D8A"/>
            </a:solidFill>
          </a:ln>
        </p:spPr>
      </p:pic>
      <p:pic>
        <p:nvPicPr>
          <p:cNvPr id="7" name="图片 6">
            <a:extLst>
              <a:ext uri="{FF2B5EF4-FFF2-40B4-BE49-F238E27FC236}">
                <a16:creationId xmlns:a16="http://schemas.microsoft.com/office/drawing/2014/main" id="{AE3C771D-91D1-4F1B-9CA3-4B85EE917AB9}"/>
              </a:ext>
            </a:extLst>
          </p:cNvPr>
          <p:cNvPicPr>
            <a:picLocks noChangeAspect="1"/>
          </p:cNvPicPr>
          <p:nvPr/>
        </p:nvPicPr>
        <p:blipFill>
          <a:blip r:embed="rId6"/>
          <a:stretch>
            <a:fillRect/>
          </a:stretch>
        </p:blipFill>
        <p:spPr>
          <a:xfrm>
            <a:off x="9042529" y="1961649"/>
            <a:ext cx="3046005" cy="4168631"/>
          </a:xfrm>
          <a:prstGeom prst="rect">
            <a:avLst/>
          </a:prstGeom>
          <a:ln w="19050">
            <a:solidFill>
              <a:srgbClr val="776D8A"/>
            </a:solidFill>
          </a:ln>
        </p:spPr>
      </p:pic>
      <p:sp>
        <p:nvSpPr>
          <p:cNvPr id="9" name="RectanglePageNum">
            <a:extLst>
              <a:ext uri="{FF2B5EF4-FFF2-40B4-BE49-F238E27FC236}">
                <a16:creationId xmlns:a16="http://schemas.microsoft.com/office/drawing/2014/main" id="{2E45440B-1D35-4D58-80EB-CA8825C91819}"/>
              </a:ext>
            </a:extLst>
          </p:cNvPr>
          <p:cNvSpPr/>
          <p:nvPr/>
        </p:nvSpPr>
        <p:spPr>
          <a:xfrm>
            <a:off x="0" y="6819900"/>
            <a:ext cx="10344727"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60433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58</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D550EC9C-8F16-450A-B271-0381822AC779}"/>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2" name="图片 21">
            <a:extLst>
              <a:ext uri="{FF2B5EF4-FFF2-40B4-BE49-F238E27FC236}">
                <a16:creationId xmlns:a16="http://schemas.microsoft.com/office/drawing/2014/main" id="{EA5F36CD-CE11-4E81-8498-186A70C5702F}"/>
              </a:ext>
            </a:extLst>
          </p:cNvPr>
          <p:cNvPicPr>
            <a:picLocks noChangeAspect="1"/>
          </p:cNvPicPr>
          <p:nvPr/>
        </p:nvPicPr>
        <p:blipFill rotWithShape="1">
          <a:blip r:embed="rId3"/>
          <a:srcRect l="955" t="89795" r="64367" b="5158"/>
          <a:stretch/>
        </p:blipFill>
        <p:spPr>
          <a:xfrm>
            <a:off x="86390" y="1440129"/>
            <a:ext cx="12032275" cy="190344"/>
          </a:xfrm>
          <a:custGeom>
            <a:avLst/>
            <a:gdLst>
              <a:gd name="connsiteX0" fmla="*/ 0 w 13126086"/>
              <a:gd name="connsiteY0" fmla="*/ 0 h 207624"/>
              <a:gd name="connsiteX1" fmla="*/ 13126086 w 13126086"/>
              <a:gd name="connsiteY1" fmla="*/ 0 h 207624"/>
              <a:gd name="connsiteX2" fmla="*/ 13126086 w 13126086"/>
              <a:gd name="connsiteY2" fmla="*/ 207624 h 207624"/>
              <a:gd name="connsiteX3" fmla="*/ 0 w 13126086"/>
              <a:gd name="connsiteY3" fmla="*/ 207624 h 207624"/>
            </a:gdLst>
            <a:ahLst/>
            <a:cxnLst>
              <a:cxn ang="0">
                <a:pos x="connsiteX0" y="connsiteY0"/>
              </a:cxn>
              <a:cxn ang="0">
                <a:pos x="connsiteX1" y="connsiteY1"/>
              </a:cxn>
              <a:cxn ang="0">
                <a:pos x="connsiteX2" y="connsiteY2"/>
              </a:cxn>
              <a:cxn ang="0">
                <a:pos x="connsiteX3" y="connsiteY3"/>
              </a:cxn>
            </a:cxnLst>
            <a:rect l="l" t="t" r="r" b="b"/>
            <a:pathLst>
              <a:path w="13126086" h="207624">
                <a:moveTo>
                  <a:pt x="0" y="0"/>
                </a:moveTo>
                <a:lnTo>
                  <a:pt x="13126086" y="0"/>
                </a:lnTo>
                <a:lnTo>
                  <a:pt x="13126086" y="207624"/>
                </a:lnTo>
                <a:lnTo>
                  <a:pt x="0" y="207624"/>
                </a:lnTo>
                <a:close/>
              </a:path>
            </a:pathLst>
          </a:custGeom>
        </p:spPr>
      </p:pic>
      <p:sp>
        <p:nvSpPr>
          <p:cNvPr id="23" name="矩形: 圆角 22">
            <a:extLst>
              <a:ext uri="{FF2B5EF4-FFF2-40B4-BE49-F238E27FC236}">
                <a16:creationId xmlns:a16="http://schemas.microsoft.com/office/drawing/2014/main" id="{FC40394F-BA05-4BF4-8AEE-EBD111D5B93F}"/>
              </a:ext>
            </a:extLst>
          </p:cNvPr>
          <p:cNvSpPr/>
          <p:nvPr/>
        </p:nvSpPr>
        <p:spPr>
          <a:xfrm>
            <a:off x="90003" y="1438250"/>
            <a:ext cx="5304486"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BF2D45D-E802-4C28-873B-2C01A36E9335}"/>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2" name="图片 1">
            <a:extLst>
              <a:ext uri="{FF2B5EF4-FFF2-40B4-BE49-F238E27FC236}">
                <a16:creationId xmlns:a16="http://schemas.microsoft.com/office/drawing/2014/main" id="{556257AE-1D48-429E-B8A9-26115D239D5A}"/>
              </a:ext>
            </a:extLst>
          </p:cNvPr>
          <p:cNvPicPr>
            <a:picLocks noChangeAspect="1"/>
          </p:cNvPicPr>
          <p:nvPr/>
        </p:nvPicPr>
        <p:blipFill>
          <a:blip r:embed="rId4"/>
          <a:stretch>
            <a:fillRect/>
          </a:stretch>
        </p:blipFill>
        <p:spPr>
          <a:xfrm>
            <a:off x="7487286" y="2394170"/>
            <a:ext cx="3095018" cy="3400559"/>
          </a:xfrm>
          <a:prstGeom prst="rect">
            <a:avLst/>
          </a:prstGeom>
          <a:ln w="19050">
            <a:solidFill>
              <a:srgbClr val="776D8A"/>
            </a:solidFill>
          </a:ln>
        </p:spPr>
      </p:pic>
      <p:pic>
        <p:nvPicPr>
          <p:cNvPr id="15" name="图片 14">
            <a:extLst>
              <a:ext uri="{FF2B5EF4-FFF2-40B4-BE49-F238E27FC236}">
                <a16:creationId xmlns:a16="http://schemas.microsoft.com/office/drawing/2014/main" id="{EF65A826-BC5D-45D8-9EAD-8B318CDCD251}"/>
              </a:ext>
            </a:extLst>
          </p:cNvPr>
          <p:cNvPicPr>
            <a:picLocks noChangeAspect="1"/>
          </p:cNvPicPr>
          <p:nvPr/>
        </p:nvPicPr>
        <p:blipFill>
          <a:blip r:embed="rId5"/>
          <a:stretch>
            <a:fillRect/>
          </a:stretch>
        </p:blipFill>
        <p:spPr>
          <a:xfrm>
            <a:off x="1269873" y="1892680"/>
            <a:ext cx="5567983" cy="4257870"/>
          </a:xfrm>
          <a:prstGeom prst="rect">
            <a:avLst/>
          </a:prstGeom>
          <a:ln w="19050">
            <a:solidFill>
              <a:srgbClr val="776D8A"/>
            </a:solidFill>
          </a:ln>
        </p:spPr>
      </p:pic>
      <p:pic>
        <p:nvPicPr>
          <p:cNvPr id="7" name="图片 6">
            <a:extLst>
              <a:ext uri="{FF2B5EF4-FFF2-40B4-BE49-F238E27FC236}">
                <a16:creationId xmlns:a16="http://schemas.microsoft.com/office/drawing/2014/main" id="{A33B32A2-1424-4D36-8D90-9F8C87AE01A3}"/>
              </a:ext>
            </a:extLst>
          </p:cNvPr>
          <p:cNvPicPr>
            <a:picLocks noChangeAspect="1"/>
          </p:cNvPicPr>
          <p:nvPr/>
        </p:nvPicPr>
        <p:blipFill>
          <a:blip r:embed="rId6"/>
          <a:stretch>
            <a:fillRect/>
          </a:stretch>
        </p:blipFill>
        <p:spPr>
          <a:xfrm>
            <a:off x="5900185" y="3494820"/>
            <a:ext cx="895238" cy="714286"/>
          </a:xfrm>
          <a:prstGeom prst="rect">
            <a:avLst/>
          </a:prstGeom>
          <a:scene3d>
            <a:camera prst="isometricOffAxis2Right">
              <a:rot lat="1200000" lon="17400000" rev="0"/>
            </a:camera>
            <a:lightRig rig="threePt" dir="t"/>
          </a:scene3d>
        </p:spPr>
      </p:pic>
      <p:pic>
        <p:nvPicPr>
          <p:cNvPr id="20" name="图片 19">
            <a:extLst>
              <a:ext uri="{FF2B5EF4-FFF2-40B4-BE49-F238E27FC236}">
                <a16:creationId xmlns:a16="http://schemas.microsoft.com/office/drawing/2014/main" id="{53B821DE-0DC1-4B1E-B889-8D2486B5E1CC}"/>
              </a:ext>
            </a:extLst>
          </p:cNvPr>
          <p:cNvPicPr>
            <a:picLocks noChangeAspect="1"/>
          </p:cNvPicPr>
          <p:nvPr/>
        </p:nvPicPr>
        <p:blipFill>
          <a:blip r:embed="rId6"/>
          <a:stretch>
            <a:fillRect/>
          </a:stretch>
        </p:blipFill>
        <p:spPr>
          <a:xfrm>
            <a:off x="5900185" y="3492532"/>
            <a:ext cx="895238" cy="714286"/>
          </a:xfrm>
          <a:prstGeom prst="rect">
            <a:avLst/>
          </a:prstGeom>
          <a:scene3d>
            <a:camera prst="isometricOffAxis2Right">
              <a:rot lat="1200000" lon="17400000" rev="0"/>
            </a:camera>
            <a:lightRig rig="threePt" dir="t"/>
          </a:scene3d>
        </p:spPr>
      </p:pic>
      <p:sp>
        <p:nvSpPr>
          <p:cNvPr id="9" name="RectanglePageNum">
            <a:extLst>
              <a:ext uri="{FF2B5EF4-FFF2-40B4-BE49-F238E27FC236}">
                <a16:creationId xmlns:a16="http://schemas.microsoft.com/office/drawing/2014/main" id="{8F193320-36F1-40A6-A0A0-241011E837AB}"/>
              </a:ext>
            </a:extLst>
          </p:cNvPr>
          <p:cNvSpPr/>
          <p:nvPr/>
        </p:nvSpPr>
        <p:spPr>
          <a:xfrm>
            <a:off x="0" y="6819900"/>
            <a:ext cx="10529454"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21498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59</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D550EC9C-8F16-450A-B271-0381822AC779}"/>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2" name="图片 21">
            <a:extLst>
              <a:ext uri="{FF2B5EF4-FFF2-40B4-BE49-F238E27FC236}">
                <a16:creationId xmlns:a16="http://schemas.microsoft.com/office/drawing/2014/main" id="{EA5F36CD-CE11-4E81-8498-186A70C5702F}"/>
              </a:ext>
            </a:extLst>
          </p:cNvPr>
          <p:cNvPicPr>
            <a:picLocks noChangeAspect="1"/>
          </p:cNvPicPr>
          <p:nvPr/>
        </p:nvPicPr>
        <p:blipFill rotWithShape="1">
          <a:blip r:embed="rId3"/>
          <a:srcRect l="955" t="89795" r="64367" b="5158"/>
          <a:stretch/>
        </p:blipFill>
        <p:spPr>
          <a:xfrm>
            <a:off x="86390" y="1440129"/>
            <a:ext cx="12032275" cy="190344"/>
          </a:xfrm>
          <a:custGeom>
            <a:avLst/>
            <a:gdLst>
              <a:gd name="connsiteX0" fmla="*/ 0 w 13126086"/>
              <a:gd name="connsiteY0" fmla="*/ 0 h 207624"/>
              <a:gd name="connsiteX1" fmla="*/ 13126086 w 13126086"/>
              <a:gd name="connsiteY1" fmla="*/ 0 h 207624"/>
              <a:gd name="connsiteX2" fmla="*/ 13126086 w 13126086"/>
              <a:gd name="connsiteY2" fmla="*/ 207624 h 207624"/>
              <a:gd name="connsiteX3" fmla="*/ 0 w 13126086"/>
              <a:gd name="connsiteY3" fmla="*/ 207624 h 207624"/>
            </a:gdLst>
            <a:ahLst/>
            <a:cxnLst>
              <a:cxn ang="0">
                <a:pos x="connsiteX0" y="connsiteY0"/>
              </a:cxn>
              <a:cxn ang="0">
                <a:pos x="connsiteX1" y="connsiteY1"/>
              </a:cxn>
              <a:cxn ang="0">
                <a:pos x="connsiteX2" y="connsiteY2"/>
              </a:cxn>
              <a:cxn ang="0">
                <a:pos x="connsiteX3" y="connsiteY3"/>
              </a:cxn>
            </a:cxnLst>
            <a:rect l="l" t="t" r="r" b="b"/>
            <a:pathLst>
              <a:path w="13126086" h="207624">
                <a:moveTo>
                  <a:pt x="0" y="0"/>
                </a:moveTo>
                <a:lnTo>
                  <a:pt x="13126086" y="0"/>
                </a:lnTo>
                <a:lnTo>
                  <a:pt x="13126086" y="207624"/>
                </a:lnTo>
                <a:lnTo>
                  <a:pt x="0" y="207624"/>
                </a:lnTo>
                <a:close/>
              </a:path>
            </a:pathLst>
          </a:custGeom>
        </p:spPr>
      </p:pic>
      <p:sp>
        <p:nvSpPr>
          <p:cNvPr id="23" name="矩形: 圆角 22">
            <a:extLst>
              <a:ext uri="{FF2B5EF4-FFF2-40B4-BE49-F238E27FC236}">
                <a16:creationId xmlns:a16="http://schemas.microsoft.com/office/drawing/2014/main" id="{FC40394F-BA05-4BF4-8AEE-EBD111D5B93F}"/>
              </a:ext>
            </a:extLst>
          </p:cNvPr>
          <p:cNvSpPr/>
          <p:nvPr/>
        </p:nvSpPr>
        <p:spPr>
          <a:xfrm>
            <a:off x="90003" y="1438250"/>
            <a:ext cx="5304486"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BF2D45D-E802-4C28-873B-2C01A36E9335}"/>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2" name="图片 1">
            <a:extLst>
              <a:ext uri="{FF2B5EF4-FFF2-40B4-BE49-F238E27FC236}">
                <a16:creationId xmlns:a16="http://schemas.microsoft.com/office/drawing/2014/main" id="{556257AE-1D48-429E-B8A9-26115D239D5A}"/>
              </a:ext>
            </a:extLst>
          </p:cNvPr>
          <p:cNvPicPr>
            <a:picLocks noChangeAspect="1"/>
          </p:cNvPicPr>
          <p:nvPr/>
        </p:nvPicPr>
        <p:blipFill>
          <a:blip r:embed="rId4"/>
          <a:stretch>
            <a:fillRect/>
          </a:stretch>
        </p:blipFill>
        <p:spPr>
          <a:xfrm>
            <a:off x="7487286" y="2394170"/>
            <a:ext cx="3095018" cy="3400559"/>
          </a:xfrm>
          <a:prstGeom prst="rect">
            <a:avLst/>
          </a:prstGeom>
          <a:ln w="19050">
            <a:solidFill>
              <a:srgbClr val="776D8A"/>
            </a:solidFill>
          </a:ln>
        </p:spPr>
      </p:pic>
      <p:pic>
        <p:nvPicPr>
          <p:cNvPr id="6" name="图片 5">
            <a:extLst>
              <a:ext uri="{FF2B5EF4-FFF2-40B4-BE49-F238E27FC236}">
                <a16:creationId xmlns:a16="http://schemas.microsoft.com/office/drawing/2014/main" id="{01379173-09E6-4E44-9765-3266F70C7452}"/>
              </a:ext>
            </a:extLst>
          </p:cNvPr>
          <p:cNvPicPr>
            <a:picLocks noChangeAspect="1"/>
          </p:cNvPicPr>
          <p:nvPr/>
        </p:nvPicPr>
        <p:blipFill>
          <a:blip r:embed="rId5"/>
          <a:stretch>
            <a:fillRect/>
          </a:stretch>
        </p:blipFill>
        <p:spPr>
          <a:xfrm>
            <a:off x="1213365" y="1764788"/>
            <a:ext cx="5584146" cy="4415107"/>
          </a:xfrm>
          <a:prstGeom prst="rect">
            <a:avLst/>
          </a:prstGeom>
          <a:ln w="19050">
            <a:solidFill>
              <a:srgbClr val="776D8A"/>
            </a:solidFill>
          </a:ln>
        </p:spPr>
      </p:pic>
      <p:pic>
        <p:nvPicPr>
          <p:cNvPr id="7" name="图片 6">
            <a:extLst>
              <a:ext uri="{FF2B5EF4-FFF2-40B4-BE49-F238E27FC236}">
                <a16:creationId xmlns:a16="http://schemas.microsoft.com/office/drawing/2014/main" id="{A33B32A2-1424-4D36-8D90-9F8C87AE01A3}"/>
              </a:ext>
            </a:extLst>
          </p:cNvPr>
          <p:cNvPicPr>
            <a:picLocks noChangeAspect="1"/>
          </p:cNvPicPr>
          <p:nvPr/>
        </p:nvPicPr>
        <p:blipFill>
          <a:blip r:embed="rId6"/>
          <a:stretch>
            <a:fillRect/>
          </a:stretch>
        </p:blipFill>
        <p:spPr>
          <a:xfrm>
            <a:off x="6016599" y="3722604"/>
            <a:ext cx="895238" cy="714286"/>
          </a:xfrm>
          <a:prstGeom prst="rect">
            <a:avLst/>
          </a:prstGeom>
          <a:scene3d>
            <a:camera prst="isometricOffAxis2Right">
              <a:rot lat="1200000" lon="17580000" rev="0"/>
            </a:camera>
            <a:lightRig rig="threePt" dir="t"/>
          </a:scene3d>
        </p:spPr>
      </p:pic>
      <p:pic>
        <p:nvPicPr>
          <p:cNvPr id="16" name="图片 15">
            <a:extLst>
              <a:ext uri="{FF2B5EF4-FFF2-40B4-BE49-F238E27FC236}">
                <a16:creationId xmlns:a16="http://schemas.microsoft.com/office/drawing/2014/main" id="{2674A164-B52A-4B87-9FE0-EF1776D5C537}"/>
              </a:ext>
            </a:extLst>
          </p:cNvPr>
          <p:cNvPicPr>
            <a:picLocks noChangeAspect="1"/>
          </p:cNvPicPr>
          <p:nvPr/>
        </p:nvPicPr>
        <p:blipFill>
          <a:blip r:embed="rId6"/>
          <a:stretch>
            <a:fillRect/>
          </a:stretch>
        </p:blipFill>
        <p:spPr>
          <a:xfrm>
            <a:off x="1428834" y="3664472"/>
            <a:ext cx="895238" cy="714286"/>
          </a:xfrm>
          <a:prstGeom prst="rect">
            <a:avLst/>
          </a:prstGeom>
          <a:scene3d>
            <a:camera prst="isometricOffAxis2Right">
              <a:rot lat="1200000" lon="17580000" rev="0"/>
            </a:camera>
            <a:lightRig rig="threePt" dir="t"/>
          </a:scene3d>
        </p:spPr>
      </p:pic>
      <p:sp>
        <p:nvSpPr>
          <p:cNvPr id="8" name="RectanglePageNum">
            <a:extLst>
              <a:ext uri="{FF2B5EF4-FFF2-40B4-BE49-F238E27FC236}">
                <a16:creationId xmlns:a16="http://schemas.microsoft.com/office/drawing/2014/main" id="{DCF34AD1-C318-4183-BCBD-0C25C6519D05}"/>
              </a:ext>
            </a:extLst>
          </p:cNvPr>
          <p:cNvSpPr/>
          <p:nvPr/>
        </p:nvSpPr>
        <p:spPr>
          <a:xfrm>
            <a:off x="0" y="6819900"/>
            <a:ext cx="10714182"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91647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6</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7" name="图片 16">
            <a:extLst>
              <a:ext uri="{FF2B5EF4-FFF2-40B4-BE49-F238E27FC236}">
                <a16:creationId xmlns:a16="http://schemas.microsoft.com/office/drawing/2014/main" id="{40BB43BC-A43D-4523-B086-3BE2D14048FD}"/>
              </a:ext>
            </a:extLst>
          </p:cNvPr>
          <p:cNvPicPr>
            <a:picLocks noChangeAspect="1"/>
          </p:cNvPicPr>
          <p:nvPr/>
        </p:nvPicPr>
        <p:blipFill rotWithShape="1">
          <a:blip r:embed="rId3"/>
          <a:srcRect l="67283" r="6924"/>
          <a:stretch/>
        </p:blipFill>
        <p:spPr>
          <a:xfrm>
            <a:off x="2330450" y="1064915"/>
            <a:ext cx="9763125" cy="4114286"/>
          </a:xfrm>
          <a:custGeom>
            <a:avLst/>
            <a:gdLst>
              <a:gd name="connsiteX0" fmla="*/ 0 w 9763125"/>
              <a:gd name="connsiteY0" fmla="*/ 0 h 4114286"/>
              <a:gd name="connsiteX1" fmla="*/ 9763125 w 9763125"/>
              <a:gd name="connsiteY1" fmla="*/ 0 h 4114286"/>
              <a:gd name="connsiteX2" fmla="*/ 9763125 w 9763125"/>
              <a:gd name="connsiteY2" fmla="*/ 4114286 h 4114286"/>
              <a:gd name="connsiteX3" fmla="*/ 0 w 9763125"/>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9763125" h="4114286">
                <a:moveTo>
                  <a:pt x="0" y="0"/>
                </a:moveTo>
                <a:lnTo>
                  <a:pt x="9763125" y="0"/>
                </a:lnTo>
                <a:lnTo>
                  <a:pt x="9763125" y="4114286"/>
                </a:lnTo>
                <a:lnTo>
                  <a:pt x="0" y="4114286"/>
                </a:lnTo>
                <a:close/>
              </a:path>
            </a:pathLst>
          </a:custGeom>
        </p:spPr>
      </p:pic>
      <p:pic>
        <p:nvPicPr>
          <p:cNvPr id="15" name="图片 14">
            <a:extLst>
              <a:ext uri="{FF2B5EF4-FFF2-40B4-BE49-F238E27FC236}">
                <a16:creationId xmlns:a16="http://schemas.microsoft.com/office/drawing/2014/main" id="{D2700ED5-200B-4B4E-A9A4-7674EAF735C0}"/>
              </a:ext>
            </a:extLst>
          </p:cNvPr>
          <p:cNvPicPr>
            <a:picLocks noChangeAspect="1"/>
          </p:cNvPicPr>
          <p:nvPr/>
        </p:nvPicPr>
        <p:blipFill rotWithShape="1">
          <a:blip r:embed="rId3"/>
          <a:srcRect r="92546"/>
          <a:stretch/>
        </p:blipFill>
        <p:spPr>
          <a:xfrm>
            <a:off x="129777"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13" name="日期占位符 3">
            <a:extLst>
              <a:ext uri="{FF2B5EF4-FFF2-40B4-BE49-F238E27FC236}">
                <a16:creationId xmlns:a16="http://schemas.microsoft.com/office/drawing/2014/main" id="{959F6B09-6602-4C5E-94EC-D55FEC2E4E00}"/>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2" name="RectanglePageNum">
            <a:extLst>
              <a:ext uri="{FF2B5EF4-FFF2-40B4-BE49-F238E27FC236}">
                <a16:creationId xmlns:a16="http://schemas.microsoft.com/office/drawing/2014/main" id="{A3D40898-BA5B-4D6A-ABEA-C117581B3CE6}"/>
              </a:ext>
            </a:extLst>
          </p:cNvPr>
          <p:cNvSpPr/>
          <p:nvPr/>
        </p:nvSpPr>
        <p:spPr>
          <a:xfrm>
            <a:off x="0" y="6819900"/>
            <a:ext cx="923636"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24946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60</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D550EC9C-8F16-450A-B271-0381822AC779}"/>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2" name="图片 21">
            <a:extLst>
              <a:ext uri="{FF2B5EF4-FFF2-40B4-BE49-F238E27FC236}">
                <a16:creationId xmlns:a16="http://schemas.microsoft.com/office/drawing/2014/main" id="{EA5F36CD-CE11-4E81-8498-186A70C5702F}"/>
              </a:ext>
            </a:extLst>
          </p:cNvPr>
          <p:cNvPicPr>
            <a:picLocks noChangeAspect="1"/>
          </p:cNvPicPr>
          <p:nvPr/>
        </p:nvPicPr>
        <p:blipFill rotWithShape="1">
          <a:blip r:embed="rId3"/>
          <a:srcRect l="955" t="89795" r="64367" b="5158"/>
          <a:stretch/>
        </p:blipFill>
        <p:spPr>
          <a:xfrm>
            <a:off x="86390" y="1440129"/>
            <a:ext cx="12032275" cy="190344"/>
          </a:xfrm>
          <a:custGeom>
            <a:avLst/>
            <a:gdLst>
              <a:gd name="connsiteX0" fmla="*/ 0 w 13126086"/>
              <a:gd name="connsiteY0" fmla="*/ 0 h 207624"/>
              <a:gd name="connsiteX1" fmla="*/ 13126086 w 13126086"/>
              <a:gd name="connsiteY1" fmla="*/ 0 h 207624"/>
              <a:gd name="connsiteX2" fmla="*/ 13126086 w 13126086"/>
              <a:gd name="connsiteY2" fmla="*/ 207624 h 207624"/>
              <a:gd name="connsiteX3" fmla="*/ 0 w 13126086"/>
              <a:gd name="connsiteY3" fmla="*/ 207624 h 207624"/>
            </a:gdLst>
            <a:ahLst/>
            <a:cxnLst>
              <a:cxn ang="0">
                <a:pos x="connsiteX0" y="connsiteY0"/>
              </a:cxn>
              <a:cxn ang="0">
                <a:pos x="connsiteX1" y="connsiteY1"/>
              </a:cxn>
              <a:cxn ang="0">
                <a:pos x="connsiteX2" y="connsiteY2"/>
              </a:cxn>
              <a:cxn ang="0">
                <a:pos x="connsiteX3" y="connsiteY3"/>
              </a:cxn>
            </a:cxnLst>
            <a:rect l="l" t="t" r="r" b="b"/>
            <a:pathLst>
              <a:path w="13126086" h="207624">
                <a:moveTo>
                  <a:pt x="0" y="0"/>
                </a:moveTo>
                <a:lnTo>
                  <a:pt x="13126086" y="0"/>
                </a:lnTo>
                <a:lnTo>
                  <a:pt x="13126086" y="207624"/>
                </a:lnTo>
                <a:lnTo>
                  <a:pt x="0" y="207624"/>
                </a:lnTo>
                <a:close/>
              </a:path>
            </a:pathLst>
          </a:custGeom>
        </p:spPr>
      </p:pic>
      <p:sp>
        <p:nvSpPr>
          <p:cNvPr id="23" name="矩形: 圆角 22">
            <a:extLst>
              <a:ext uri="{FF2B5EF4-FFF2-40B4-BE49-F238E27FC236}">
                <a16:creationId xmlns:a16="http://schemas.microsoft.com/office/drawing/2014/main" id="{FC40394F-BA05-4BF4-8AEE-EBD111D5B93F}"/>
              </a:ext>
            </a:extLst>
          </p:cNvPr>
          <p:cNvSpPr/>
          <p:nvPr/>
        </p:nvSpPr>
        <p:spPr>
          <a:xfrm>
            <a:off x="90003" y="1438250"/>
            <a:ext cx="5304486"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BF2D45D-E802-4C28-873B-2C01A36E9335}"/>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a:solidFill>
                  <a:srgbClr val="30475E"/>
                </a:solidFill>
                <a:effectLst/>
                <a:latin typeface="汉仪中楷简" panose="02010604000101010101" pitchFamily="2" charset="-122"/>
                <a:ea typeface="汉仪中楷简" panose="02010604000101010101" pitchFamily="2" charset="-122"/>
              </a:rPr>
              <a:t>「</a:t>
            </a:r>
            <a:r>
              <a:rPr lang="zh-CN" altLang="en-US" sz="3600">
                <a:solidFill>
                  <a:srgbClr val="30475E"/>
                </a:solidFill>
                <a:latin typeface="汉仪中楷简" panose="02010604000101010101" pitchFamily="2" charset="-122"/>
                <a:ea typeface="汉仪中楷简" panose="02010604000101010101" pitchFamily="2" charset="-122"/>
              </a:rPr>
              <a:t>产生与调控</a:t>
            </a:r>
            <a:r>
              <a:rPr lang="zh-CN" altLang="en-US" sz="3600" i="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36" name="图片 35">
            <a:extLst>
              <a:ext uri="{FF2B5EF4-FFF2-40B4-BE49-F238E27FC236}">
                <a16:creationId xmlns:a16="http://schemas.microsoft.com/office/drawing/2014/main" id="{6D0297BC-5172-4369-95B7-F7533795215D}"/>
              </a:ext>
            </a:extLst>
          </p:cNvPr>
          <p:cNvPicPr>
            <a:picLocks noChangeAspect="1"/>
          </p:cNvPicPr>
          <p:nvPr/>
        </p:nvPicPr>
        <p:blipFill>
          <a:blip r:embed="rId4"/>
          <a:stretch>
            <a:fillRect/>
          </a:stretch>
        </p:blipFill>
        <p:spPr>
          <a:xfrm>
            <a:off x="1479413" y="1829190"/>
            <a:ext cx="8074225" cy="4407181"/>
          </a:xfrm>
          <a:prstGeom prst="rect">
            <a:avLst/>
          </a:prstGeom>
          <a:ln w="19050">
            <a:solidFill>
              <a:srgbClr val="776D8A"/>
            </a:solidFill>
          </a:ln>
        </p:spPr>
      </p:pic>
      <p:sp>
        <p:nvSpPr>
          <p:cNvPr id="13" name="RectanglePageNum">
            <a:extLst>
              <a:ext uri="{FF2B5EF4-FFF2-40B4-BE49-F238E27FC236}">
                <a16:creationId xmlns:a16="http://schemas.microsoft.com/office/drawing/2014/main" id="{6FD2225B-3A21-4D51-9124-466FAE97363B}"/>
              </a:ext>
            </a:extLst>
          </p:cNvPr>
          <p:cNvSpPr/>
          <p:nvPr/>
        </p:nvSpPr>
        <p:spPr>
          <a:xfrm>
            <a:off x="0" y="6819900"/>
            <a:ext cx="10898909"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91555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61</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背景</a:t>
            </a:r>
          </a:p>
        </p:txBody>
      </p:sp>
      <p:pic>
        <p:nvPicPr>
          <p:cNvPr id="18" name="图片 17">
            <a:extLst>
              <a:ext uri="{FF2B5EF4-FFF2-40B4-BE49-F238E27FC236}">
                <a16:creationId xmlns:a16="http://schemas.microsoft.com/office/drawing/2014/main" id="{D550EC9C-8F16-450A-B271-0381822AC779}"/>
              </a:ext>
            </a:extLst>
          </p:cNvPr>
          <p:cNvPicPr>
            <a:picLocks noChangeAspect="1"/>
          </p:cNvPicPr>
          <p:nvPr/>
        </p:nvPicPr>
        <p:blipFill rotWithShape="1">
          <a:blip r:embed="rId3"/>
          <a:srcRect l="963" r="64368" b="89755"/>
          <a:stretch/>
        </p:blipFill>
        <p:spPr>
          <a:xfrm>
            <a:off x="87932" y="1063271"/>
            <a:ext cx="12029192" cy="386383"/>
          </a:xfrm>
          <a:custGeom>
            <a:avLst/>
            <a:gdLst>
              <a:gd name="connsiteX0" fmla="*/ 0 w 12029192"/>
              <a:gd name="connsiteY0" fmla="*/ 0 h 386383"/>
              <a:gd name="connsiteX1" fmla="*/ 12029192 w 12029192"/>
              <a:gd name="connsiteY1" fmla="*/ 0 h 386383"/>
              <a:gd name="connsiteX2" fmla="*/ 12029192 w 12029192"/>
              <a:gd name="connsiteY2" fmla="*/ 386383 h 386383"/>
              <a:gd name="connsiteX3" fmla="*/ 0 w 12029192"/>
              <a:gd name="connsiteY3" fmla="*/ 386383 h 386383"/>
            </a:gdLst>
            <a:ahLst/>
            <a:cxnLst>
              <a:cxn ang="0">
                <a:pos x="connsiteX0" y="connsiteY0"/>
              </a:cxn>
              <a:cxn ang="0">
                <a:pos x="connsiteX1" y="connsiteY1"/>
              </a:cxn>
              <a:cxn ang="0">
                <a:pos x="connsiteX2" y="connsiteY2"/>
              </a:cxn>
              <a:cxn ang="0">
                <a:pos x="connsiteX3" y="connsiteY3"/>
              </a:cxn>
            </a:cxnLst>
            <a:rect l="l" t="t" r="r" b="b"/>
            <a:pathLst>
              <a:path w="12029192" h="386383">
                <a:moveTo>
                  <a:pt x="0" y="0"/>
                </a:moveTo>
                <a:lnTo>
                  <a:pt x="12029192" y="0"/>
                </a:lnTo>
                <a:lnTo>
                  <a:pt x="12029192" y="386383"/>
                </a:lnTo>
                <a:lnTo>
                  <a:pt x="0" y="386383"/>
                </a:lnTo>
                <a:close/>
              </a:path>
            </a:pathLst>
          </a:custGeom>
        </p:spPr>
      </p:pic>
      <p:pic>
        <p:nvPicPr>
          <p:cNvPr id="22" name="图片 21">
            <a:extLst>
              <a:ext uri="{FF2B5EF4-FFF2-40B4-BE49-F238E27FC236}">
                <a16:creationId xmlns:a16="http://schemas.microsoft.com/office/drawing/2014/main" id="{EA5F36CD-CE11-4E81-8498-186A70C5702F}"/>
              </a:ext>
            </a:extLst>
          </p:cNvPr>
          <p:cNvPicPr>
            <a:picLocks noChangeAspect="1"/>
          </p:cNvPicPr>
          <p:nvPr/>
        </p:nvPicPr>
        <p:blipFill rotWithShape="1">
          <a:blip r:embed="rId3"/>
          <a:srcRect l="955" t="89795" r="64367" b="5158"/>
          <a:stretch/>
        </p:blipFill>
        <p:spPr>
          <a:xfrm>
            <a:off x="86390" y="1440129"/>
            <a:ext cx="12032275" cy="190344"/>
          </a:xfrm>
          <a:custGeom>
            <a:avLst/>
            <a:gdLst>
              <a:gd name="connsiteX0" fmla="*/ 0 w 13126086"/>
              <a:gd name="connsiteY0" fmla="*/ 0 h 207624"/>
              <a:gd name="connsiteX1" fmla="*/ 13126086 w 13126086"/>
              <a:gd name="connsiteY1" fmla="*/ 0 h 207624"/>
              <a:gd name="connsiteX2" fmla="*/ 13126086 w 13126086"/>
              <a:gd name="connsiteY2" fmla="*/ 207624 h 207624"/>
              <a:gd name="connsiteX3" fmla="*/ 0 w 13126086"/>
              <a:gd name="connsiteY3" fmla="*/ 207624 h 207624"/>
            </a:gdLst>
            <a:ahLst/>
            <a:cxnLst>
              <a:cxn ang="0">
                <a:pos x="connsiteX0" y="connsiteY0"/>
              </a:cxn>
              <a:cxn ang="0">
                <a:pos x="connsiteX1" y="connsiteY1"/>
              </a:cxn>
              <a:cxn ang="0">
                <a:pos x="connsiteX2" y="connsiteY2"/>
              </a:cxn>
              <a:cxn ang="0">
                <a:pos x="connsiteX3" y="connsiteY3"/>
              </a:cxn>
            </a:cxnLst>
            <a:rect l="l" t="t" r="r" b="b"/>
            <a:pathLst>
              <a:path w="13126086" h="207624">
                <a:moveTo>
                  <a:pt x="0" y="0"/>
                </a:moveTo>
                <a:lnTo>
                  <a:pt x="13126086" y="0"/>
                </a:lnTo>
                <a:lnTo>
                  <a:pt x="13126086" y="207624"/>
                </a:lnTo>
                <a:lnTo>
                  <a:pt x="0" y="207624"/>
                </a:lnTo>
                <a:close/>
              </a:path>
            </a:pathLst>
          </a:custGeom>
        </p:spPr>
      </p:pic>
      <p:sp>
        <p:nvSpPr>
          <p:cNvPr id="23" name="矩形: 圆角 22">
            <a:extLst>
              <a:ext uri="{FF2B5EF4-FFF2-40B4-BE49-F238E27FC236}">
                <a16:creationId xmlns:a16="http://schemas.microsoft.com/office/drawing/2014/main" id="{FC40394F-BA05-4BF4-8AEE-EBD111D5B93F}"/>
              </a:ext>
            </a:extLst>
          </p:cNvPr>
          <p:cNvSpPr/>
          <p:nvPr/>
        </p:nvSpPr>
        <p:spPr>
          <a:xfrm>
            <a:off x="90003" y="1438250"/>
            <a:ext cx="5304486"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BF2D45D-E802-4C28-873B-2C01A36E9335}"/>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产生与调控</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3" name="图片 2">
            <a:extLst>
              <a:ext uri="{FF2B5EF4-FFF2-40B4-BE49-F238E27FC236}">
                <a16:creationId xmlns:a16="http://schemas.microsoft.com/office/drawing/2014/main" id="{AD4D83F0-2993-486D-98D9-2F15EEEA32B5}"/>
              </a:ext>
            </a:extLst>
          </p:cNvPr>
          <p:cNvPicPr>
            <a:picLocks noChangeAspect="1"/>
          </p:cNvPicPr>
          <p:nvPr/>
        </p:nvPicPr>
        <p:blipFill>
          <a:blip r:embed="rId4"/>
          <a:stretch>
            <a:fillRect/>
          </a:stretch>
        </p:blipFill>
        <p:spPr>
          <a:xfrm>
            <a:off x="1479413" y="1829190"/>
            <a:ext cx="8074225" cy="4407181"/>
          </a:xfrm>
          <a:prstGeom prst="rect">
            <a:avLst/>
          </a:prstGeom>
          <a:ln w="19050">
            <a:solidFill>
              <a:srgbClr val="776D8A"/>
            </a:solidFill>
          </a:ln>
        </p:spPr>
      </p:pic>
      <p:pic>
        <p:nvPicPr>
          <p:cNvPr id="13" name="图片 12">
            <a:extLst>
              <a:ext uri="{FF2B5EF4-FFF2-40B4-BE49-F238E27FC236}">
                <a16:creationId xmlns:a16="http://schemas.microsoft.com/office/drawing/2014/main" id="{78515AEF-DDFD-4D8D-B362-492AB4C9F301}"/>
              </a:ext>
            </a:extLst>
          </p:cNvPr>
          <p:cNvPicPr>
            <a:picLocks noChangeAspect="1"/>
          </p:cNvPicPr>
          <p:nvPr/>
        </p:nvPicPr>
        <p:blipFill>
          <a:blip r:embed="rId5"/>
          <a:stretch>
            <a:fillRect/>
          </a:stretch>
        </p:blipFill>
        <p:spPr>
          <a:xfrm>
            <a:off x="3668910" y="2234495"/>
            <a:ext cx="8291861" cy="3111886"/>
          </a:xfrm>
          <a:prstGeom prst="rect">
            <a:avLst/>
          </a:prstGeom>
          <a:ln w="19050">
            <a:solidFill>
              <a:srgbClr val="776D8A"/>
            </a:solidFill>
          </a:ln>
        </p:spPr>
      </p:pic>
      <p:sp>
        <p:nvSpPr>
          <p:cNvPr id="2" name="RectanglePageNum">
            <a:extLst>
              <a:ext uri="{FF2B5EF4-FFF2-40B4-BE49-F238E27FC236}">
                <a16:creationId xmlns:a16="http://schemas.microsoft.com/office/drawing/2014/main" id="{BD8893B6-6FE7-42E4-AFBB-604E10D7351B}"/>
              </a:ext>
            </a:extLst>
          </p:cNvPr>
          <p:cNvSpPr/>
          <p:nvPr/>
        </p:nvSpPr>
        <p:spPr>
          <a:xfrm>
            <a:off x="0" y="6819900"/>
            <a:ext cx="11083637"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78677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62</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7" name="图片 16">
            <a:extLst>
              <a:ext uri="{FF2B5EF4-FFF2-40B4-BE49-F238E27FC236}">
                <a16:creationId xmlns:a16="http://schemas.microsoft.com/office/drawing/2014/main" id="{40BB43BC-A43D-4523-B086-3BE2D14048FD}"/>
              </a:ext>
            </a:extLst>
          </p:cNvPr>
          <p:cNvPicPr>
            <a:picLocks noChangeAspect="1"/>
          </p:cNvPicPr>
          <p:nvPr/>
        </p:nvPicPr>
        <p:blipFill rotWithShape="1">
          <a:blip r:embed="rId3"/>
          <a:srcRect l="67283" r="6924"/>
          <a:stretch/>
        </p:blipFill>
        <p:spPr>
          <a:xfrm>
            <a:off x="2330450" y="1064915"/>
            <a:ext cx="9763125" cy="4114286"/>
          </a:xfrm>
          <a:custGeom>
            <a:avLst/>
            <a:gdLst>
              <a:gd name="connsiteX0" fmla="*/ 0 w 9763125"/>
              <a:gd name="connsiteY0" fmla="*/ 0 h 4114286"/>
              <a:gd name="connsiteX1" fmla="*/ 9763125 w 9763125"/>
              <a:gd name="connsiteY1" fmla="*/ 0 h 4114286"/>
              <a:gd name="connsiteX2" fmla="*/ 9763125 w 9763125"/>
              <a:gd name="connsiteY2" fmla="*/ 4114286 h 4114286"/>
              <a:gd name="connsiteX3" fmla="*/ 0 w 9763125"/>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9763125" h="4114286">
                <a:moveTo>
                  <a:pt x="0" y="0"/>
                </a:moveTo>
                <a:lnTo>
                  <a:pt x="9763125" y="0"/>
                </a:lnTo>
                <a:lnTo>
                  <a:pt x="9763125" y="4114286"/>
                </a:lnTo>
                <a:lnTo>
                  <a:pt x="0" y="4114286"/>
                </a:lnTo>
                <a:close/>
              </a:path>
            </a:pathLst>
          </a:custGeom>
        </p:spPr>
      </p:pic>
      <p:pic>
        <p:nvPicPr>
          <p:cNvPr id="15" name="图片 14">
            <a:extLst>
              <a:ext uri="{FF2B5EF4-FFF2-40B4-BE49-F238E27FC236}">
                <a16:creationId xmlns:a16="http://schemas.microsoft.com/office/drawing/2014/main" id="{D2700ED5-200B-4B4E-A9A4-7674EAF735C0}"/>
              </a:ext>
            </a:extLst>
          </p:cNvPr>
          <p:cNvPicPr>
            <a:picLocks noChangeAspect="1"/>
          </p:cNvPicPr>
          <p:nvPr/>
        </p:nvPicPr>
        <p:blipFill rotWithShape="1">
          <a:blip r:embed="rId3"/>
          <a:srcRect r="92546"/>
          <a:stretch/>
        </p:blipFill>
        <p:spPr>
          <a:xfrm>
            <a:off x="129777"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13" name="日期占位符 3">
            <a:extLst>
              <a:ext uri="{FF2B5EF4-FFF2-40B4-BE49-F238E27FC236}">
                <a16:creationId xmlns:a16="http://schemas.microsoft.com/office/drawing/2014/main" id="{959F6B09-6602-4C5E-94EC-D55FEC2E4E00}"/>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2" name="RectanglePageNum">
            <a:extLst>
              <a:ext uri="{FF2B5EF4-FFF2-40B4-BE49-F238E27FC236}">
                <a16:creationId xmlns:a16="http://schemas.microsoft.com/office/drawing/2014/main" id="{D74F9893-0C72-4899-9D06-6798C75A98D4}"/>
              </a:ext>
            </a:extLst>
          </p:cNvPr>
          <p:cNvSpPr/>
          <p:nvPr/>
        </p:nvSpPr>
        <p:spPr>
          <a:xfrm>
            <a:off x="0" y="6819900"/>
            <a:ext cx="11268363"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18735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B24F68C9-F1CF-45BE-B45F-798B03FA2BFA}"/>
              </a:ext>
            </a:extLst>
          </p:cNvPr>
          <p:cNvPicPr>
            <a:picLocks noChangeAspect="1"/>
          </p:cNvPicPr>
          <p:nvPr/>
        </p:nvPicPr>
        <p:blipFill rotWithShape="1">
          <a:blip r:embed="rId3"/>
          <a:srcRect l="67283" t="284" r="26896" b="154"/>
          <a:stretch/>
        </p:blipFill>
        <p:spPr>
          <a:xfrm>
            <a:off x="2330451" y="1076589"/>
            <a:ext cx="2203450" cy="4096288"/>
          </a:xfrm>
          <a:custGeom>
            <a:avLst/>
            <a:gdLst>
              <a:gd name="connsiteX0" fmla="*/ 0 w 2203450"/>
              <a:gd name="connsiteY0" fmla="*/ 0 h 4096288"/>
              <a:gd name="connsiteX1" fmla="*/ 2203450 w 2203450"/>
              <a:gd name="connsiteY1" fmla="*/ 0 h 4096288"/>
              <a:gd name="connsiteX2" fmla="*/ 2203450 w 2203450"/>
              <a:gd name="connsiteY2" fmla="*/ 4096288 h 4096288"/>
              <a:gd name="connsiteX3" fmla="*/ 0 w 2203450"/>
              <a:gd name="connsiteY3" fmla="*/ 4096288 h 4096288"/>
            </a:gdLst>
            <a:ahLst/>
            <a:cxnLst>
              <a:cxn ang="0">
                <a:pos x="connsiteX0" y="connsiteY0"/>
              </a:cxn>
              <a:cxn ang="0">
                <a:pos x="connsiteX1" y="connsiteY1"/>
              </a:cxn>
              <a:cxn ang="0">
                <a:pos x="connsiteX2" y="connsiteY2"/>
              </a:cxn>
              <a:cxn ang="0">
                <a:pos x="connsiteX3" y="connsiteY3"/>
              </a:cxn>
            </a:cxnLst>
            <a:rect l="l" t="t" r="r" b="b"/>
            <a:pathLst>
              <a:path w="2203450" h="4096288">
                <a:moveTo>
                  <a:pt x="0" y="0"/>
                </a:moveTo>
                <a:lnTo>
                  <a:pt x="2203450" y="0"/>
                </a:lnTo>
                <a:lnTo>
                  <a:pt x="2203450" y="4096288"/>
                </a:lnTo>
                <a:lnTo>
                  <a:pt x="0" y="4096288"/>
                </a:lnTo>
                <a:close/>
              </a:path>
            </a:pathLst>
          </a:custGeom>
        </p:spPr>
      </p:pic>
      <p:pic>
        <p:nvPicPr>
          <p:cNvPr id="26" name="图片 25">
            <a:extLst>
              <a:ext uri="{FF2B5EF4-FFF2-40B4-BE49-F238E27FC236}">
                <a16:creationId xmlns:a16="http://schemas.microsoft.com/office/drawing/2014/main" id="{88D525B8-D699-4312-8A08-10B90654A282}"/>
              </a:ext>
            </a:extLst>
          </p:cNvPr>
          <p:cNvPicPr>
            <a:picLocks noChangeAspect="1"/>
          </p:cNvPicPr>
          <p:nvPr/>
        </p:nvPicPr>
        <p:blipFill rotWithShape="1">
          <a:blip r:embed="rId3"/>
          <a:srcRect r="92546"/>
          <a:stretch/>
        </p:blipFill>
        <p:spPr>
          <a:xfrm>
            <a:off x="129777"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pic>
        <p:nvPicPr>
          <p:cNvPr id="35" name="图片 34">
            <a:extLst>
              <a:ext uri="{FF2B5EF4-FFF2-40B4-BE49-F238E27FC236}">
                <a16:creationId xmlns:a16="http://schemas.microsoft.com/office/drawing/2014/main" id="{4AA9A963-004E-4152-A28D-C9A4A4CF7EA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44106" y="1554005"/>
            <a:ext cx="6667735" cy="3705114"/>
          </a:xfrm>
          <a:prstGeom prst="rect">
            <a:avLst/>
          </a:pr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63</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28" name="文本框 27">
            <a:extLst>
              <a:ext uri="{FF2B5EF4-FFF2-40B4-BE49-F238E27FC236}">
                <a16:creationId xmlns:a16="http://schemas.microsoft.com/office/drawing/2014/main" id="{AF968F03-A5A9-469C-B94F-D7ED76BF767A}"/>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cxnSp>
        <p:nvCxnSpPr>
          <p:cNvPr id="33" name="直接连接符 32">
            <a:extLst>
              <a:ext uri="{FF2B5EF4-FFF2-40B4-BE49-F238E27FC236}">
                <a16:creationId xmlns:a16="http://schemas.microsoft.com/office/drawing/2014/main" id="{02CA3BAA-379C-4C31-90F1-128651718601}"/>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34" name="日期占位符 3">
            <a:extLst>
              <a:ext uri="{FF2B5EF4-FFF2-40B4-BE49-F238E27FC236}">
                <a16:creationId xmlns:a16="http://schemas.microsoft.com/office/drawing/2014/main" id="{E29596DF-8EEF-4B33-A429-EF0BF9708625}"/>
              </a:ext>
            </a:extLst>
          </p:cNvPr>
          <p:cNvSpPr txBox="1">
            <a:spLocks/>
          </p:cNvSpPr>
          <p:nvPr/>
        </p:nvSpPr>
        <p:spPr>
          <a:xfrm>
            <a:off x="660280" y="5917902"/>
            <a:ext cx="1087143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dirty="0">
                <a:solidFill>
                  <a:srgbClr val="30475E"/>
                </a:solidFill>
                <a:latin typeface="Arial" panose="020B0604020202020204" pitchFamily="34" charset="0"/>
                <a:cs typeface="Arial" panose="020B0604020202020204" pitchFamily="34" charset="0"/>
              </a:rPr>
              <a:t>[1]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36" name="平行四边形 35">
            <a:extLst>
              <a:ext uri="{FF2B5EF4-FFF2-40B4-BE49-F238E27FC236}">
                <a16:creationId xmlns:a16="http://schemas.microsoft.com/office/drawing/2014/main" id="{CE96A574-2802-47C2-BED2-30EF30EB4871}"/>
              </a:ext>
            </a:extLst>
          </p:cNvPr>
          <p:cNvSpPr/>
          <p:nvPr/>
        </p:nvSpPr>
        <p:spPr>
          <a:xfrm>
            <a:off x="7034586" y="1399650"/>
            <a:ext cx="4734207" cy="3424389"/>
          </a:xfrm>
          <a:prstGeom prst="parallelogram">
            <a:avLst>
              <a:gd name="adj" fmla="val 53775"/>
            </a:avLst>
          </a:prstGeom>
          <a:noFill/>
          <a:ln w="19050">
            <a:solidFill>
              <a:srgbClr val="776D8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D2B27C7C-5E3B-4E33-BAEF-65332C090C6B}"/>
              </a:ext>
            </a:extLst>
          </p:cNvPr>
          <p:cNvSpPr/>
          <p:nvPr/>
        </p:nvSpPr>
        <p:spPr>
          <a:xfrm>
            <a:off x="480060" y="2095317"/>
            <a:ext cx="405384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PageNum">
            <a:extLst>
              <a:ext uri="{FF2B5EF4-FFF2-40B4-BE49-F238E27FC236}">
                <a16:creationId xmlns:a16="http://schemas.microsoft.com/office/drawing/2014/main" id="{A985937D-FA46-45C1-92BA-359D677629B8}"/>
              </a:ext>
            </a:extLst>
          </p:cNvPr>
          <p:cNvSpPr/>
          <p:nvPr/>
        </p:nvSpPr>
        <p:spPr>
          <a:xfrm>
            <a:off x="0" y="6819900"/>
            <a:ext cx="11453091"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76463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64</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7" name="图片 26">
            <a:extLst>
              <a:ext uri="{FF2B5EF4-FFF2-40B4-BE49-F238E27FC236}">
                <a16:creationId xmlns:a16="http://schemas.microsoft.com/office/drawing/2014/main" id="{B24F68C9-F1CF-45BE-B45F-798B03FA2BFA}"/>
              </a:ext>
            </a:extLst>
          </p:cNvPr>
          <p:cNvPicPr>
            <a:picLocks noChangeAspect="1"/>
          </p:cNvPicPr>
          <p:nvPr/>
        </p:nvPicPr>
        <p:blipFill rotWithShape="1">
          <a:blip r:embed="rId3"/>
          <a:srcRect l="67283" t="284" r="26896" b="154"/>
          <a:stretch/>
        </p:blipFill>
        <p:spPr>
          <a:xfrm>
            <a:off x="2330451" y="1076589"/>
            <a:ext cx="2203450" cy="4096288"/>
          </a:xfrm>
          <a:custGeom>
            <a:avLst/>
            <a:gdLst>
              <a:gd name="connsiteX0" fmla="*/ 0 w 2203450"/>
              <a:gd name="connsiteY0" fmla="*/ 0 h 4096288"/>
              <a:gd name="connsiteX1" fmla="*/ 2203450 w 2203450"/>
              <a:gd name="connsiteY1" fmla="*/ 0 h 4096288"/>
              <a:gd name="connsiteX2" fmla="*/ 2203450 w 2203450"/>
              <a:gd name="connsiteY2" fmla="*/ 4096288 h 4096288"/>
              <a:gd name="connsiteX3" fmla="*/ 0 w 2203450"/>
              <a:gd name="connsiteY3" fmla="*/ 4096288 h 4096288"/>
            </a:gdLst>
            <a:ahLst/>
            <a:cxnLst>
              <a:cxn ang="0">
                <a:pos x="connsiteX0" y="connsiteY0"/>
              </a:cxn>
              <a:cxn ang="0">
                <a:pos x="connsiteX1" y="connsiteY1"/>
              </a:cxn>
              <a:cxn ang="0">
                <a:pos x="connsiteX2" y="connsiteY2"/>
              </a:cxn>
              <a:cxn ang="0">
                <a:pos x="connsiteX3" y="connsiteY3"/>
              </a:cxn>
            </a:cxnLst>
            <a:rect l="l" t="t" r="r" b="b"/>
            <a:pathLst>
              <a:path w="2203450" h="4096288">
                <a:moveTo>
                  <a:pt x="0" y="0"/>
                </a:moveTo>
                <a:lnTo>
                  <a:pt x="2203450" y="0"/>
                </a:lnTo>
                <a:lnTo>
                  <a:pt x="2203450" y="4096288"/>
                </a:lnTo>
                <a:lnTo>
                  <a:pt x="0" y="4096288"/>
                </a:lnTo>
                <a:close/>
              </a:path>
            </a:pathLst>
          </a:custGeom>
        </p:spPr>
      </p:pic>
      <p:sp>
        <p:nvSpPr>
          <p:cNvPr id="28" name="文本框 27">
            <a:extLst>
              <a:ext uri="{FF2B5EF4-FFF2-40B4-BE49-F238E27FC236}">
                <a16:creationId xmlns:a16="http://schemas.microsoft.com/office/drawing/2014/main" id="{AF968F03-A5A9-469C-B94F-D7ED76BF767A}"/>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cxnSp>
        <p:nvCxnSpPr>
          <p:cNvPr id="33" name="直接连接符 32">
            <a:extLst>
              <a:ext uri="{FF2B5EF4-FFF2-40B4-BE49-F238E27FC236}">
                <a16:creationId xmlns:a16="http://schemas.microsoft.com/office/drawing/2014/main" id="{02CA3BAA-379C-4C31-90F1-128651718601}"/>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34" name="日期占位符 3">
            <a:extLst>
              <a:ext uri="{FF2B5EF4-FFF2-40B4-BE49-F238E27FC236}">
                <a16:creationId xmlns:a16="http://schemas.microsoft.com/office/drawing/2014/main" id="{E29596DF-8EEF-4B33-A429-EF0BF9708625}"/>
              </a:ext>
            </a:extLst>
          </p:cNvPr>
          <p:cNvSpPr txBox="1">
            <a:spLocks/>
          </p:cNvSpPr>
          <p:nvPr/>
        </p:nvSpPr>
        <p:spPr>
          <a:xfrm>
            <a:off x="660280" y="5917902"/>
            <a:ext cx="10871438"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dirty="0">
                <a:solidFill>
                  <a:srgbClr val="30475E"/>
                </a:solidFill>
                <a:latin typeface="Arial" panose="020B0604020202020204" pitchFamily="34" charset="0"/>
                <a:cs typeface="Arial" panose="020B0604020202020204" pitchFamily="34" charset="0"/>
              </a:rPr>
              <a:t>[1]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4A7475EA-5954-4DE5-BFBC-5B6857EB7D1D}"/>
              </a:ext>
            </a:extLst>
          </p:cNvPr>
          <p:cNvPicPr>
            <a:picLocks noChangeAspect="1"/>
          </p:cNvPicPr>
          <p:nvPr/>
        </p:nvPicPr>
        <p:blipFill>
          <a:blip r:embed="rId4"/>
          <a:stretch>
            <a:fillRect/>
          </a:stretch>
        </p:blipFill>
        <p:spPr>
          <a:xfrm>
            <a:off x="5584172" y="1282059"/>
            <a:ext cx="5735469" cy="3890818"/>
          </a:xfrm>
          <a:prstGeom prst="rect">
            <a:avLst/>
          </a:prstGeom>
        </p:spPr>
      </p:pic>
      <p:pic>
        <p:nvPicPr>
          <p:cNvPr id="26" name="图片 25">
            <a:extLst>
              <a:ext uri="{FF2B5EF4-FFF2-40B4-BE49-F238E27FC236}">
                <a16:creationId xmlns:a16="http://schemas.microsoft.com/office/drawing/2014/main" id="{88D525B8-D699-4312-8A08-10B90654A282}"/>
              </a:ext>
            </a:extLst>
          </p:cNvPr>
          <p:cNvPicPr>
            <a:picLocks noChangeAspect="1"/>
          </p:cNvPicPr>
          <p:nvPr/>
        </p:nvPicPr>
        <p:blipFill rotWithShape="1">
          <a:blip r:embed="rId3"/>
          <a:srcRect r="92546"/>
          <a:stretch/>
        </p:blipFill>
        <p:spPr>
          <a:xfrm>
            <a:off x="129777"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37" name="矩形: 圆角 36">
            <a:extLst>
              <a:ext uri="{FF2B5EF4-FFF2-40B4-BE49-F238E27FC236}">
                <a16:creationId xmlns:a16="http://schemas.microsoft.com/office/drawing/2014/main" id="{D2B27C7C-5E3B-4E33-BAEF-65332C090C6B}"/>
              </a:ext>
            </a:extLst>
          </p:cNvPr>
          <p:cNvSpPr/>
          <p:nvPr/>
        </p:nvSpPr>
        <p:spPr>
          <a:xfrm>
            <a:off x="480060" y="3125327"/>
            <a:ext cx="4053841" cy="190007"/>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PageNum">
            <a:extLst>
              <a:ext uri="{FF2B5EF4-FFF2-40B4-BE49-F238E27FC236}">
                <a16:creationId xmlns:a16="http://schemas.microsoft.com/office/drawing/2014/main" id="{A6924B14-AB78-40B6-8508-C181F77DCB81}"/>
              </a:ext>
            </a:extLst>
          </p:cNvPr>
          <p:cNvSpPr/>
          <p:nvPr/>
        </p:nvSpPr>
        <p:spPr>
          <a:xfrm>
            <a:off x="0" y="6819900"/>
            <a:ext cx="11637818"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25805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65</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27" name="图片 26">
            <a:extLst>
              <a:ext uri="{FF2B5EF4-FFF2-40B4-BE49-F238E27FC236}">
                <a16:creationId xmlns:a16="http://schemas.microsoft.com/office/drawing/2014/main" id="{B24F68C9-F1CF-45BE-B45F-798B03FA2BFA}"/>
              </a:ext>
            </a:extLst>
          </p:cNvPr>
          <p:cNvPicPr>
            <a:picLocks noChangeAspect="1"/>
          </p:cNvPicPr>
          <p:nvPr/>
        </p:nvPicPr>
        <p:blipFill rotWithShape="1">
          <a:blip r:embed="rId3"/>
          <a:srcRect l="67283" t="284" r="26896" b="154"/>
          <a:stretch/>
        </p:blipFill>
        <p:spPr>
          <a:xfrm>
            <a:off x="2330451" y="1076589"/>
            <a:ext cx="2203450" cy="4096288"/>
          </a:xfrm>
          <a:custGeom>
            <a:avLst/>
            <a:gdLst>
              <a:gd name="connsiteX0" fmla="*/ 0 w 2203450"/>
              <a:gd name="connsiteY0" fmla="*/ 0 h 4096288"/>
              <a:gd name="connsiteX1" fmla="*/ 2203450 w 2203450"/>
              <a:gd name="connsiteY1" fmla="*/ 0 h 4096288"/>
              <a:gd name="connsiteX2" fmla="*/ 2203450 w 2203450"/>
              <a:gd name="connsiteY2" fmla="*/ 4096288 h 4096288"/>
              <a:gd name="connsiteX3" fmla="*/ 0 w 2203450"/>
              <a:gd name="connsiteY3" fmla="*/ 4096288 h 4096288"/>
            </a:gdLst>
            <a:ahLst/>
            <a:cxnLst>
              <a:cxn ang="0">
                <a:pos x="connsiteX0" y="connsiteY0"/>
              </a:cxn>
              <a:cxn ang="0">
                <a:pos x="connsiteX1" y="connsiteY1"/>
              </a:cxn>
              <a:cxn ang="0">
                <a:pos x="connsiteX2" y="connsiteY2"/>
              </a:cxn>
              <a:cxn ang="0">
                <a:pos x="connsiteX3" y="connsiteY3"/>
              </a:cxn>
            </a:cxnLst>
            <a:rect l="l" t="t" r="r" b="b"/>
            <a:pathLst>
              <a:path w="2203450" h="4096288">
                <a:moveTo>
                  <a:pt x="0" y="0"/>
                </a:moveTo>
                <a:lnTo>
                  <a:pt x="2203450" y="0"/>
                </a:lnTo>
                <a:lnTo>
                  <a:pt x="2203450" y="4096288"/>
                </a:lnTo>
                <a:lnTo>
                  <a:pt x="0" y="4096288"/>
                </a:lnTo>
                <a:close/>
              </a:path>
            </a:pathLst>
          </a:custGeom>
        </p:spPr>
      </p:pic>
      <p:sp>
        <p:nvSpPr>
          <p:cNvPr id="28" name="文本框 27">
            <a:extLst>
              <a:ext uri="{FF2B5EF4-FFF2-40B4-BE49-F238E27FC236}">
                <a16:creationId xmlns:a16="http://schemas.microsoft.com/office/drawing/2014/main" id="{AF968F03-A5A9-469C-B94F-D7ED76BF767A}"/>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3" name="图片 2">
            <a:extLst>
              <a:ext uri="{FF2B5EF4-FFF2-40B4-BE49-F238E27FC236}">
                <a16:creationId xmlns:a16="http://schemas.microsoft.com/office/drawing/2014/main" id="{88E9BF84-38DC-4810-96D7-765287DE8352}"/>
              </a:ext>
            </a:extLst>
          </p:cNvPr>
          <p:cNvPicPr>
            <a:picLocks noChangeAspect="1"/>
          </p:cNvPicPr>
          <p:nvPr/>
        </p:nvPicPr>
        <p:blipFill>
          <a:blip r:embed="rId4"/>
          <a:stretch>
            <a:fillRect/>
          </a:stretch>
        </p:blipFill>
        <p:spPr>
          <a:xfrm>
            <a:off x="5991993" y="896060"/>
            <a:ext cx="5663978" cy="4651024"/>
          </a:xfrm>
          <a:prstGeom prst="rect">
            <a:avLst/>
          </a:prstGeom>
        </p:spPr>
      </p:pic>
      <p:sp>
        <p:nvSpPr>
          <p:cNvPr id="17" name="日期占位符 3">
            <a:extLst>
              <a:ext uri="{FF2B5EF4-FFF2-40B4-BE49-F238E27FC236}">
                <a16:creationId xmlns:a16="http://schemas.microsoft.com/office/drawing/2014/main" id="{01197A4C-01BC-4DFF-AD32-0FB784C00FF5}"/>
              </a:ext>
            </a:extLst>
          </p:cNvPr>
          <p:cNvSpPr txBox="1">
            <a:spLocks/>
          </p:cNvSpPr>
          <p:nvPr/>
        </p:nvSpPr>
        <p:spPr>
          <a:xfrm>
            <a:off x="85267" y="5850619"/>
            <a:ext cx="11253788" cy="498470"/>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pic>
        <p:nvPicPr>
          <p:cNvPr id="26" name="图片 25">
            <a:extLst>
              <a:ext uri="{FF2B5EF4-FFF2-40B4-BE49-F238E27FC236}">
                <a16:creationId xmlns:a16="http://schemas.microsoft.com/office/drawing/2014/main" id="{88D525B8-D699-4312-8A08-10B90654A282}"/>
              </a:ext>
            </a:extLst>
          </p:cNvPr>
          <p:cNvPicPr>
            <a:picLocks noChangeAspect="1"/>
          </p:cNvPicPr>
          <p:nvPr/>
        </p:nvPicPr>
        <p:blipFill rotWithShape="1">
          <a:blip r:embed="rId3"/>
          <a:srcRect r="92546"/>
          <a:stretch/>
        </p:blipFill>
        <p:spPr>
          <a:xfrm>
            <a:off x="129777"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13" name="矩形: 圆角 12">
            <a:extLst>
              <a:ext uri="{FF2B5EF4-FFF2-40B4-BE49-F238E27FC236}">
                <a16:creationId xmlns:a16="http://schemas.microsoft.com/office/drawing/2014/main" id="{80B07E8F-D03C-4FF8-8660-BD59F00CCF58}"/>
              </a:ext>
            </a:extLst>
          </p:cNvPr>
          <p:cNvSpPr/>
          <p:nvPr/>
        </p:nvSpPr>
        <p:spPr>
          <a:xfrm>
            <a:off x="474844" y="4558783"/>
            <a:ext cx="4059057" cy="196486"/>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PageNum">
            <a:extLst>
              <a:ext uri="{FF2B5EF4-FFF2-40B4-BE49-F238E27FC236}">
                <a16:creationId xmlns:a16="http://schemas.microsoft.com/office/drawing/2014/main" id="{4C4BEB9D-C688-4526-A2FA-A7DA05EE7547}"/>
              </a:ext>
            </a:extLst>
          </p:cNvPr>
          <p:cNvSpPr/>
          <p:nvPr/>
        </p:nvSpPr>
        <p:spPr>
          <a:xfrm>
            <a:off x="0" y="6819900"/>
            <a:ext cx="11822546"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1936F915-A256-447F-8E63-74F4454F17C8}"/>
              </a:ext>
            </a:extLst>
          </p:cNvPr>
          <p:cNvCxnSpPr>
            <a:cxnSpLocks/>
          </p:cNvCxnSpPr>
          <p:nvPr/>
        </p:nvCxnSpPr>
        <p:spPr>
          <a:xfrm>
            <a:off x="0" y="5833084"/>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165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66</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21" name="日期占位符 3">
            <a:extLst>
              <a:ext uri="{FF2B5EF4-FFF2-40B4-BE49-F238E27FC236}">
                <a16:creationId xmlns:a16="http://schemas.microsoft.com/office/drawing/2014/main" id="{F3393B40-7068-44E7-A878-0B323E18B0E7}"/>
              </a:ext>
            </a:extLst>
          </p:cNvPr>
          <p:cNvSpPr txBox="1">
            <a:spLocks/>
          </p:cNvSpPr>
          <p:nvPr/>
        </p:nvSpPr>
        <p:spPr>
          <a:xfrm>
            <a:off x="536026" y="5760678"/>
            <a:ext cx="11119945"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[1] </a:t>
            </a:r>
            <a:r>
              <a:rPr lang="en-US" altLang="zh-CN" sz="1600" b="0" i="0" dirty="0">
                <a:solidFill>
                  <a:srgbClr val="30475E"/>
                </a:solidFill>
                <a:effectLst/>
                <a:latin typeface="Arial" panose="020B0604020202020204" pitchFamily="34" charset="0"/>
                <a:cs typeface="Arial" panose="020B0604020202020204" pitchFamily="34" charset="0"/>
              </a:rPr>
              <a:t>“Scalable terahertz generation by large-area optical rectification at 80 TW laser power” </a:t>
            </a:r>
            <a:r>
              <a:rPr lang="en-US" altLang="zh-CN" sz="1600" i="1" dirty="0">
                <a:solidFill>
                  <a:srgbClr val="30475E"/>
                </a:solidFill>
                <a:effectLst/>
                <a:latin typeface="Arial" panose="020B0604020202020204" pitchFamily="34" charset="0"/>
                <a:cs typeface="Arial" panose="020B0604020202020204" pitchFamily="34" charset="0"/>
              </a:rPr>
              <a:t>OL</a:t>
            </a:r>
            <a:r>
              <a:rPr lang="zh-CN" altLang="en-US"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cxnSp>
        <p:nvCxnSpPr>
          <p:cNvPr id="22" name="直接连接符 21">
            <a:extLst>
              <a:ext uri="{FF2B5EF4-FFF2-40B4-BE49-F238E27FC236}">
                <a16:creationId xmlns:a16="http://schemas.microsoft.com/office/drawing/2014/main" id="{0A9D0F24-79D7-4A82-BBD8-9826BF911EFE}"/>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F968F03-A5A9-469C-B94F-D7ED76BF767A}"/>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「传输</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2" name="图片 1">
            <a:extLst>
              <a:ext uri="{FF2B5EF4-FFF2-40B4-BE49-F238E27FC236}">
                <a16:creationId xmlns:a16="http://schemas.microsoft.com/office/drawing/2014/main" id="{83DA4120-14C8-45E5-9D90-548AD29DE013}"/>
              </a:ext>
            </a:extLst>
          </p:cNvPr>
          <p:cNvPicPr>
            <a:picLocks noChangeAspect="1"/>
          </p:cNvPicPr>
          <p:nvPr/>
        </p:nvPicPr>
        <p:blipFill>
          <a:blip r:embed="rId3"/>
          <a:stretch>
            <a:fillRect/>
          </a:stretch>
        </p:blipFill>
        <p:spPr>
          <a:xfrm>
            <a:off x="5394488" y="1205009"/>
            <a:ext cx="5609524" cy="3923809"/>
          </a:xfrm>
          <a:prstGeom prst="rect">
            <a:avLst/>
          </a:prstGeom>
        </p:spPr>
      </p:pic>
      <p:pic>
        <p:nvPicPr>
          <p:cNvPr id="23" name="图片 22">
            <a:extLst>
              <a:ext uri="{FF2B5EF4-FFF2-40B4-BE49-F238E27FC236}">
                <a16:creationId xmlns:a16="http://schemas.microsoft.com/office/drawing/2014/main" id="{D865A54D-568A-4933-A32B-8825D190A251}"/>
              </a:ext>
            </a:extLst>
          </p:cNvPr>
          <p:cNvPicPr>
            <a:picLocks noChangeAspect="1"/>
          </p:cNvPicPr>
          <p:nvPr/>
        </p:nvPicPr>
        <p:blipFill rotWithShape="1">
          <a:blip r:embed="rId4"/>
          <a:srcRect l="53553" r="40886" b="342"/>
          <a:stretch/>
        </p:blipFill>
        <p:spPr>
          <a:xfrm>
            <a:off x="2028826" y="1073656"/>
            <a:ext cx="2105024" cy="4100207"/>
          </a:xfrm>
          <a:custGeom>
            <a:avLst/>
            <a:gdLst>
              <a:gd name="connsiteX0" fmla="*/ 0 w 2105024"/>
              <a:gd name="connsiteY0" fmla="*/ 0 h 4100207"/>
              <a:gd name="connsiteX1" fmla="*/ 2105024 w 2105024"/>
              <a:gd name="connsiteY1" fmla="*/ 0 h 4100207"/>
              <a:gd name="connsiteX2" fmla="*/ 2105024 w 2105024"/>
              <a:gd name="connsiteY2" fmla="*/ 4100207 h 4100207"/>
              <a:gd name="connsiteX3" fmla="*/ 0 w 2105024"/>
              <a:gd name="connsiteY3" fmla="*/ 4100207 h 4100207"/>
            </a:gdLst>
            <a:ahLst/>
            <a:cxnLst>
              <a:cxn ang="0">
                <a:pos x="connsiteX0" y="connsiteY0"/>
              </a:cxn>
              <a:cxn ang="0">
                <a:pos x="connsiteX1" y="connsiteY1"/>
              </a:cxn>
              <a:cxn ang="0">
                <a:pos x="connsiteX2" y="connsiteY2"/>
              </a:cxn>
              <a:cxn ang="0">
                <a:pos x="connsiteX3" y="connsiteY3"/>
              </a:cxn>
            </a:cxnLst>
            <a:rect l="l" t="t" r="r" b="b"/>
            <a:pathLst>
              <a:path w="2105024" h="4100207">
                <a:moveTo>
                  <a:pt x="0" y="0"/>
                </a:moveTo>
                <a:lnTo>
                  <a:pt x="2105024" y="0"/>
                </a:lnTo>
                <a:lnTo>
                  <a:pt x="2105024" y="4100207"/>
                </a:lnTo>
                <a:lnTo>
                  <a:pt x="0" y="4100207"/>
                </a:lnTo>
                <a:close/>
              </a:path>
            </a:pathLst>
          </a:custGeom>
        </p:spPr>
      </p:pic>
      <p:pic>
        <p:nvPicPr>
          <p:cNvPr id="17" name="图片 16">
            <a:extLst>
              <a:ext uri="{FF2B5EF4-FFF2-40B4-BE49-F238E27FC236}">
                <a16:creationId xmlns:a16="http://schemas.microsoft.com/office/drawing/2014/main" id="{52F6EB0A-EF12-4B65-BA3B-54505F10CFBA}"/>
              </a:ext>
            </a:extLst>
          </p:cNvPr>
          <p:cNvPicPr>
            <a:picLocks noChangeAspect="1"/>
          </p:cNvPicPr>
          <p:nvPr/>
        </p:nvPicPr>
        <p:blipFill rotWithShape="1">
          <a:blip r:embed="rId4"/>
          <a:srcRect l="68990" t="284" r="26896" b="290"/>
          <a:stretch/>
        </p:blipFill>
        <p:spPr>
          <a:xfrm>
            <a:off x="481194" y="1076589"/>
            <a:ext cx="1557158" cy="4090696"/>
          </a:xfrm>
          <a:custGeom>
            <a:avLst/>
            <a:gdLst>
              <a:gd name="connsiteX0" fmla="*/ 0 w 1579869"/>
              <a:gd name="connsiteY0" fmla="*/ 0 h 4090696"/>
              <a:gd name="connsiteX1" fmla="*/ 1579869 w 1579869"/>
              <a:gd name="connsiteY1" fmla="*/ 0 h 4090696"/>
              <a:gd name="connsiteX2" fmla="*/ 1579869 w 1579869"/>
              <a:gd name="connsiteY2" fmla="*/ 4090696 h 4090696"/>
              <a:gd name="connsiteX3" fmla="*/ 0 w 1579869"/>
              <a:gd name="connsiteY3" fmla="*/ 4090696 h 4090696"/>
            </a:gdLst>
            <a:ahLst/>
            <a:cxnLst>
              <a:cxn ang="0">
                <a:pos x="connsiteX0" y="connsiteY0"/>
              </a:cxn>
              <a:cxn ang="0">
                <a:pos x="connsiteX1" y="connsiteY1"/>
              </a:cxn>
              <a:cxn ang="0">
                <a:pos x="connsiteX2" y="connsiteY2"/>
              </a:cxn>
              <a:cxn ang="0">
                <a:pos x="connsiteX3" y="connsiteY3"/>
              </a:cxn>
            </a:cxnLst>
            <a:rect l="l" t="t" r="r" b="b"/>
            <a:pathLst>
              <a:path w="1579869" h="4090696">
                <a:moveTo>
                  <a:pt x="0" y="0"/>
                </a:moveTo>
                <a:lnTo>
                  <a:pt x="1579869" y="0"/>
                </a:lnTo>
                <a:lnTo>
                  <a:pt x="1579869" y="4090696"/>
                </a:lnTo>
                <a:lnTo>
                  <a:pt x="0" y="4090696"/>
                </a:lnTo>
                <a:close/>
              </a:path>
            </a:pathLst>
          </a:custGeom>
        </p:spPr>
      </p:pic>
      <p:sp>
        <p:nvSpPr>
          <p:cNvPr id="13" name="矩形: 圆角 12">
            <a:extLst>
              <a:ext uri="{FF2B5EF4-FFF2-40B4-BE49-F238E27FC236}">
                <a16:creationId xmlns:a16="http://schemas.microsoft.com/office/drawing/2014/main" id="{80B07E8F-D03C-4FF8-8660-BD59F00CCF58}"/>
              </a:ext>
            </a:extLst>
          </p:cNvPr>
          <p:cNvSpPr/>
          <p:nvPr/>
        </p:nvSpPr>
        <p:spPr>
          <a:xfrm>
            <a:off x="481193" y="1477951"/>
            <a:ext cx="1557158" cy="600620"/>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PageNum">
            <a:extLst>
              <a:ext uri="{FF2B5EF4-FFF2-40B4-BE49-F238E27FC236}">
                <a16:creationId xmlns:a16="http://schemas.microsoft.com/office/drawing/2014/main" id="{F55287A1-AA48-48F7-8A23-29B0E1A1855E}"/>
              </a:ext>
            </a:extLst>
          </p:cNvPr>
          <p:cNvSpPr/>
          <p:nvPr/>
        </p:nvSpPr>
        <p:spPr>
          <a:xfrm>
            <a:off x="0" y="6819900"/>
            <a:ext cx="12007273"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81414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67</a:t>
            </a:fld>
            <a:endParaRPr lang="zh-CN" altLang="en-US" dirty="0">
              <a:solidFill>
                <a:srgbClr val="596E79"/>
              </a:solidFill>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21" name="日期占位符 3">
            <a:extLst>
              <a:ext uri="{FF2B5EF4-FFF2-40B4-BE49-F238E27FC236}">
                <a16:creationId xmlns:a16="http://schemas.microsoft.com/office/drawing/2014/main" id="{F3393B40-7068-44E7-A878-0B323E18B0E7}"/>
              </a:ext>
            </a:extLst>
          </p:cNvPr>
          <p:cNvSpPr txBox="1">
            <a:spLocks/>
          </p:cNvSpPr>
          <p:nvPr/>
        </p:nvSpPr>
        <p:spPr>
          <a:xfrm>
            <a:off x="210208" y="5760678"/>
            <a:ext cx="11771588" cy="612453"/>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[1] </a:t>
            </a:r>
            <a:r>
              <a:rPr lang="en-US" altLang="zh-CN" sz="1600" b="0" i="0" dirty="0">
                <a:solidFill>
                  <a:srgbClr val="30475E"/>
                </a:solidFill>
                <a:effectLst/>
                <a:latin typeface="Arial" panose="020B0604020202020204" pitchFamily="34" charset="0"/>
                <a:cs typeface="Arial" panose="020B0604020202020204" pitchFamily="34" charset="0"/>
              </a:rPr>
              <a:t>“Multicycle terahertz pulse generation by optical rectification in LiNbO3, LiTaO3, and BBO crystals” </a:t>
            </a:r>
            <a:r>
              <a:rPr lang="en-US" altLang="zh-CN" sz="1600" i="1" dirty="0">
                <a:solidFill>
                  <a:srgbClr val="30475E"/>
                </a:solidFill>
                <a:effectLst/>
                <a:latin typeface="Arial" panose="020B0604020202020204" pitchFamily="34" charset="0"/>
                <a:cs typeface="Arial" panose="020B0604020202020204" pitchFamily="34" charset="0"/>
              </a:rPr>
              <a:t>OE</a:t>
            </a:r>
            <a:r>
              <a:rPr lang="zh-CN" altLang="en-US"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2020</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p:txBody>
      </p:sp>
      <p:cxnSp>
        <p:nvCxnSpPr>
          <p:cNvPr id="22" name="直接连接符 21">
            <a:extLst>
              <a:ext uri="{FF2B5EF4-FFF2-40B4-BE49-F238E27FC236}">
                <a16:creationId xmlns:a16="http://schemas.microsoft.com/office/drawing/2014/main" id="{0A9D0F24-79D7-4A82-BBD8-9826BF911EFE}"/>
              </a:ext>
            </a:extLst>
          </p:cNvPr>
          <p:cNvCxnSpPr>
            <a:cxnSpLocks/>
          </p:cNvCxnSpPr>
          <p:nvPr/>
        </p:nvCxnSpPr>
        <p:spPr>
          <a:xfrm>
            <a:off x="0" y="57853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F968F03-A5A9-469C-B94F-D7ED76BF767A}"/>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「传输</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pic>
        <p:nvPicPr>
          <p:cNvPr id="23" name="图片 22">
            <a:extLst>
              <a:ext uri="{FF2B5EF4-FFF2-40B4-BE49-F238E27FC236}">
                <a16:creationId xmlns:a16="http://schemas.microsoft.com/office/drawing/2014/main" id="{D865A54D-568A-4933-A32B-8825D190A251}"/>
              </a:ext>
            </a:extLst>
          </p:cNvPr>
          <p:cNvPicPr>
            <a:picLocks noChangeAspect="1"/>
          </p:cNvPicPr>
          <p:nvPr/>
        </p:nvPicPr>
        <p:blipFill rotWithShape="1">
          <a:blip r:embed="rId3"/>
          <a:srcRect l="53553" r="40886" b="342"/>
          <a:stretch/>
        </p:blipFill>
        <p:spPr>
          <a:xfrm>
            <a:off x="2028826" y="1073656"/>
            <a:ext cx="2105024" cy="4100207"/>
          </a:xfrm>
          <a:custGeom>
            <a:avLst/>
            <a:gdLst>
              <a:gd name="connsiteX0" fmla="*/ 0 w 2105024"/>
              <a:gd name="connsiteY0" fmla="*/ 0 h 4100207"/>
              <a:gd name="connsiteX1" fmla="*/ 2105024 w 2105024"/>
              <a:gd name="connsiteY1" fmla="*/ 0 h 4100207"/>
              <a:gd name="connsiteX2" fmla="*/ 2105024 w 2105024"/>
              <a:gd name="connsiteY2" fmla="*/ 4100207 h 4100207"/>
              <a:gd name="connsiteX3" fmla="*/ 0 w 2105024"/>
              <a:gd name="connsiteY3" fmla="*/ 4100207 h 4100207"/>
            </a:gdLst>
            <a:ahLst/>
            <a:cxnLst>
              <a:cxn ang="0">
                <a:pos x="connsiteX0" y="connsiteY0"/>
              </a:cxn>
              <a:cxn ang="0">
                <a:pos x="connsiteX1" y="connsiteY1"/>
              </a:cxn>
              <a:cxn ang="0">
                <a:pos x="connsiteX2" y="connsiteY2"/>
              </a:cxn>
              <a:cxn ang="0">
                <a:pos x="connsiteX3" y="connsiteY3"/>
              </a:cxn>
            </a:cxnLst>
            <a:rect l="l" t="t" r="r" b="b"/>
            <a:pathLst>
              <a:path w="2105024" h="4100207">
                <a:moveTo>
                  <a:pt x="0" y="0"/>
                </a:moveTo>
                <a:lnTo>
                  <a:pt x="2105024" y="0"/>
                </a:lnTo>
                <a:lnTo>
                  <a:pt x="2105024" y="4100207"/>
                </a:lnTo>
                <a:lnTo>
                  <a:pt x="0" y="4100207"/>
                </a:lnTo>
                <a:close/>
              </a:path>
            </a:pathLst>
          </a:custGeom>
        </p:spPr>
      </p:pic>
      <p:pic>
        <p:nvPicPr>
          <p:cNvPr id="17" name="图片 16">
            <a:extLst>
              <a:ext uri="{FF2B5EF4-FFF2-40B4-BE49-F238E27FC236}">
                <a16:creationId xmlns:a16="http://schemas.microsoft.com/office/drawing/2014/main" id="{52F6EB0A-EF12-4B65-BA3B-54505F10CFBA}"/>
              </a:ext>
            </a:extLst>
          </p:cNvPr>
          <p:cNvPicPr>
            <a:picLocks noChangeAspect="1"/>
          </p:cNvPicPr>
          <p:nvPr/>
        </p:nvPicPr>
        <p:blipFill rotWithShape="1">
          <a:blip r:embed="rId3"/>
          <a:srcRect l="68990" t="284" r="26896" b="290"/>
          <a:stretch/>
        </p:blipFill>
        <p:spPr>
          <a:xfrm>
            <a:off x="481194" y="1076589"/>
            <a:ext cx="1557158" cy="4090696"/>
          </a:xfrm>
          <a:custGeom>
            <a:avLst/>
            <a:gdLst>
              <a:gd name="connsiteX0" fmla="*/ 0 w 1579869"/>
              <a:gd name="connsiteY0" fmla="*/ 0 h 4090696"/>
              <a:gd name="connsiteX1" fmla="*/ 1579869 w 1579869"/>
              <a:gd name="connsiteY1" fmla="*/ 0 h 4090696"/>
              <a:gd name="connsiteX2" fmla="*/ 1579869 w 1579869"/>
              <a:gd name="connsiteY2" fmla="*/ 4090696 h 4090696"/>
              <a:gd name="connsiteX3" fmla="*/ 0 w 1579869"/>
              <a:gd name="connsiteY3" fmla="*/ 4090696 h 4090696"/>
            </a:gdLst>
            <a:ahLst/>
            <a:cxnLst>
              <a:cxn ang="0">
                <a:pos x="connsiteX0" y="connsiteY0"/>
              </a:cxn>
              <a:cxn ang="0">
                <a:pos x="connsiteX1" y="connsiteY1"/>
              </a:cxn>
              <a:cxn ang="0">
                <a:pos x="connsiteX2" y="connsiteY2"/>
              </a:cxn>
              <a:cxn ang="0">
                <a:pos x="connsiteX3" y="connsiteY3"/>
              </a:cxn>
            </a:cxnLst>
            <a:rect l="l" t="t" r="r" b="b"/>
            <a:pathLst>
              <a:path w="1579869" h="4090696">
                <a:moveTo>
                  <a:pt x="0" y="0"/>
                </a:moveTo>
                <a:lnTo>
                  <a:pt x="1579869" y="0"/>
                </a:lnTo>
                <a:lnTo>
                  <a:pt x="1579869" y="4090696"/>
                </a:lnTo>
                <a:lnTo>
                  <a:pt x="0" y="4090696"/>
                </a:lnTo>
                <a:close/>
              </a:path>
            </a:pathLst>
          </a:custGeom>
        </p:spPr>
      </p:pic>
      <p:sp>
        <p:nvSpPr>
          <p:cNvPr id="13" name="矩形: 圆角 12">
            <a:extLst>
              <a:ext uri="{FF2B5EF4-FFF2-40B4-BE49-F238E27FC236}">
                <a16:creationId xmlns:a16="http://schemas.microsoft.com/office/drawing/2014/main" id="{80B07E8F-D03C-4FF8-8660-BD59F00CCF58}"/>
              </a:ext>
            </a:extLst>
          </p:cNvPr>
          <p:cNvSpPr/>
          <p:nvPr/>
        </p:nvSpPr>
        <p:spPr>
          <a:xfrm>
            <a:off x="481193" y="2495549"/>
            <a:ext cx="1557159" cy="612453"/>
          </a:xfrm>
          <a:prstGeom prst="roundRect">
            <a:avLst/>
          </a:prstGeom>
          <a:solidFill>
            <a:srgbClr val="C0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9FE1563-C7DB-4AC3-BE1C-685C2E5758A4}"/>
              </a:ext>
            </a:extLst>
          </p:cNvPr>
          <p:cNvPicPr>
            <a:picLocks noChangeAspect="1"/>
          </p:cNvPicPr>
          <p:nvPr/>
        </p:nvPicPr>
        <p:blipFill>
          <a:blip r:embed="rId4"/>
          <a:stretch>
            <a:fillRect/>
          </a:stretch>
        </p:blipFill>
        <p:spPr>
          <a:xfrm>
            <a:off x="5324833" y="1440507"/>
            <a:ext cx="5733333" cy="3876190"/>
          </a:xfrm>
          <a:prstGeom prst="rect">
            <a:avLst/>
          </a:prstGeom>
        </p:spPr>
      </p:pic>
      <p:sp>
        <p:nvSpPr>
          <p:cNvPr id="6" name="RectanglePageNum">
            <a:extLst>
              <a:ext uri="{FF2B5EF4-FFF2-40B4-BE49-F238E27FC236}">
                <a16:creationId xmlns:a16="http://schemas.microsoft.com/office/drawing/2014/main" id="{51A908C3-33C6-4BE9-B7DD-EBFB8F612F6D}"/>
              </a:ext>
            </a:extLst>
          </p:cNvPr>
          <p:cNvSpPr/>
          <p:nvPr/>
        </p:nvSpPr>
        <p:spPr>
          <a:xfrm>
            <a:off x="0" y="6819900"/>
            <a:ext cx="12192000"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19391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ACFA1F8-9692-4B05-AA2F-E1AA845053B9}"/>
              </a:ext>
            </a:extLst>
          </p:cNvPr>
          <p:cNvPicPr>
            <a:picLocks noChangeAspect="1"/>
          </p:cNvPicPr>
          <p:nvPr/>
        </p:nvPicPr>
        <p:blipFill rotWithShape="1">
          <a:blip r:embed="rId3"/>
          <a:srcRect l="68938"/>
          <a:stretch/>
        </p:blipFill>
        <p:spPr>
          <a:xfrm>
            <a:off x="238125" y="1064916"/>
            <a:ext cx="11757422" cy="4114285"/>
          </a:xfrm>
          <a:custGeom>
            <a:avLst/>
            <a:gdLst>
              <a:gd name="connsiteX0" fmla="*/ 0 w 11757422"/>
              <a:gd name="connsiteY0" fmla="*/ 0 h 4114285"/>
              <a:gd name="connsiteX1" fmla="*/ 11757422 w 11757422"/>
              <a:gd name="connsiteY1" fmla="*/ 0 h 4114285"/>
              <a:gd name="connsiteX2" fmla="*/ 11757422 w 11757422"/>
              <a:gd name="connsiteY2" fmla="*/ 4114285 h 4114285"/>
              <a:gd name="connsiteX3" fmla="*/ 0 w 11757422"/>
              <a:gd name="connsiteY3" fmla="*/ 4114285 h 4114285"/>
            </a:gdLst>
            <a:ahLst/>
            <a:cxnLst>
              <a:cxn ang="0">
                <a:pos x="connsiteX0" y="connsiteY0"/>
              </a:cxn>
              <a:cxn ang="0">
                <a:pos x="connsiteX1" y="connsiteY1"/>
              </a:cxn>
              <a:cxn ang="0">
                <a:pos x="connsiteX2" y="connsiteY2"/>
              </a:cxn>
              <a:cxn ang="0">
                <a:pos x="connsiteX3" y="connsiteY3"/>
              </a:cxn>
            </a:cxnLst>
            <a:rect l="l" t="t" r="r" b="b"/>
            <a:pathLst>
              <a:path w="11757422" h="4114285">
                <a:moveTo>
                  <a:pt x="0" y="0"/>
                </a:moveTo>
                <a:lnTo>
                  <a:pt x="11757422" y="0"/>
                </a:lnTo>
                <a:lnTo>
                  <a:pt x="11757422" y="4114285"/>
                </a:lnTo>
                <a:lnTo>
                  <a:pt x="0" y="4114285"/>
                </a:lnTo>
                <a:close/>
              </a:path>
            </a:pathLst>
          </a:custGeom>
        </p:spPr>
      </p:pic>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7</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sp>
        <p:nvSpPr>
          <p:cNvPr id="15" name="日期占位符 3">
            <a:extLst>
              <a:ext uri="{FF2B5EF4-FFF2-40B4-BE49-F238E27FC236}">
                <a16:creationId xmlns:a16="http://schemas.microsoft.com/office/drawing/2014/main" id="{D23A2485-3A1A-4B33-877B-270FB6E2DD18}"/>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2" name="RectanglePageNum">
            <a:extLst>
              <a:ext uri="{FF2B5EF4-FFF2-40B4-BE49-F238E27FC236}">
                <a16:creationId xmlns:a16="http://schemas.microsoft.com/office/drawing/2014/main" id="{0ADCFB50-1B8E-4BCA-9ADB-1C5040414717}"/>
              </a:ext>
            </a:extLst>
          </p:cNvPr>
          <p:cNvSpPr/>
          <p:nvPr/>
        </p:nvSpPr>
        <p:spPr>
          <a:xfrm>
            <a:off x="0" y="6819900"/>
            <a:ext cx="1108364"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2446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8</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传输</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探测」</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3" name="图片 12">
            <a:extLst>
              <a:ext uri="{FF2B5EF4-FFF2-40B4-BE49-F238E27FC236}">
                <a16:creationId xmlns:a16="http://schemas.microsoft.com/office/drawing/2014/main" id="{224E844A-3541-44E8-9F4C-E917C684291F}"/>
              </a:ext>
            </a:extLst>
          </p:cNvPr>
          <p:cNvPicPr>
            <a:picLocks noChangeAspect="1"/>
          </p:cNvPicPr>
          <p:nvPr/>
        </p:nvPicPr>
        <p:blipFill rotWithShape="1">
          <a:blip r:embed="rId3"/>
          <a:srcRect/>
          <a:stretch/>
        </p:blipFill>
        <p:spPr>
          <a:xfrm>
            <a:off x="102856" y="2390180"/>
            <a:ext cx="11986286" cy="1302857"/>
          </a:xfrm>
          <a:prstGeom prst="rect">
            <a:avLst/>
          </a:prstGeom>
        </p:spPr>
      </p:pic>
      <p:sp>
        <p:nvSpPr>
          <p:cNvPr id="15" name="日期占位符 3">
            <a:extLst>
              <a:ext uri="{FF2B5EF4-FFF2-40B4-BE49-F238E27FC236}">
                <a16:creationId xmlns:a16="http://schemas.microsoft.com/office/drawing/2014/main" id="{349A6077-E19E-4A67-8CEB-248019332A73}"/>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2" name="RectanglePageNum">
            <a:extLst>
              <a:ext uri="{FF2B5EF4-FFF2-40B4-BE49-F238E27FC236}">
                <a16:creationId xmlns:a16="http://schemas.microsoft.com/office/drawing/2014/main" id="{93D6EEAA-2657-41DC-BBD6-DE856943750B}"/>
              </a:ext>
            </a:extLst>
          </p:cNvPr>
          <p:cNvSpPr/>
          <p:nvPr/>
        </p:nvSpPr>
        <p:spPr>
          <a:xfrm>
            <a:off x="0" y="6819900"/>
            <a:ext cx="1293091"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275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3DBF56-94C3-44CA-B5CE-6936E43B01F2}"/>
              </a:ext>
            </a:extLst>
          </p:cNvPr>
          <p:cNvSpPr>
            <a:spLocks noGrp="1"/>
          </p:cNvSpPr>
          <p:nvPr>
            <p:ph type="dt" sz="half" idx="2"/>
          </p:nvPr>
        </p:nvSpPr>
        <p:spPr/>
        <p:txBody>
          <a:bodyPr/>
          <a:lstStyle/>
          <a:p>
            <a:fld id="{BF744BAB-9749-4D5A-AE95-239245E018EB}" type="datetime1">
              <a:rPr lang="zh-CN" altLang="en-US" smtClean="0"/>
              <a:t>2021/1/18</a:t>
            </a:fld>
            <a:endParaRPr lang="zh-CN" altLang="en-US" dirty="0">
              <a:solidFill>
                <a:srgbClr val="596E79"/>
              </a:solidFill>
            </a:endParaRPr>
          </a:p>
        </p:txBody>
      </p:sp>
      <p:sp>
        <p:nvSpPr>
          <p:cNvPr id="5" name="灯片编号占位符 4">
            <a:extLst>
              <a:ext uri="{FF2B5EF4-FFF2-40B4-BE49-F238E27FC236}">
                <a16:creationId xmlns:a16="http://schemas.microsoft.com/office/drawing/2014/main" id="{D3EF5251-9989-45CB-B7D4-E04418C881A0}"/>
              </a:ext>
            </a:extLst>
          </p:cNvPr>
          <p:cNvSpPr>
            <a:spLocks noGrp="1"/>
          </p:cNvSpPr>
          <p:nvPr>
            <p:ph type="sldNum" sz="quarter" idx="4"/>
          </p:nvPr>
        </p:nvSpPr>
        <p:spPr/>
        <p:txBody>
          <a:bodyPr/>
          <a:lstStyle/>
          <a:p>
            <a:fld id="{278D2D20-B611-4694-9CFA-BE5E39863996}" type="slidenum">
              <a:rPr lang="zh-CN" altLang="en-US" smtClean="0"/>
              <a:pPr/>
              <a:t>9</a:t>
            </a:fld>
            <a:endParaRPr lang="zh-CN" altLang="en-US" dirty="0">
              <a:solidFill>
                <a:srgbClr val="596E79"/>
              </a:solidFill>
            </a:endParaRPr>
          </a:p>
        </p:txBody>
      </p:sp>
      <p:cxnSp>
        <p:nvCxnSpPr>
          <p:cNvPr id="6" name="直接连接符 5">
            <a:extLst>
              <a:ext uri="{FF2B5EF4-FFF2-40B4-BE49-F238E27FC236}">
                <a16:creationId xmlns:a16="http://schemas.microsoft.com/office/drawing/2014/main" id="{7370C926-3295-4F5A-8E07-1EB41159B6C9}"/>
              </a:ext>
            </a:extLst>
          </p:cNvPr>
          <p:cNvCxnSpPr>
            <a:cxnSpLocks/>
          </p:cNvCxnSpPr>
          <p:nvPr/>
        </p:nvCxnSpPr>
        <p:spPr>
          <a:xfrm>
            <a:off x="0" y="5370629"/>
            <a:ext cx="12192000" cy="0"/>
          </a:xfrm>
          <a:prstGeom prst="line">
            <a:avLst/>
          </a:prstGeom>
          <a:ln w="41275">
            <a:solidFill>
              <a:srgbClr val="7E8A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7CE25CE-2A90-43F9-A2F8-EB8C610FC4E8}"/>
              </a:ext>
            </a:extLst>
          </p:cNvPr>
          <p:cNvSpPr txBox="1"/>
          <p:nvPr/>
        </p:nvSpPr>
        <p:spPr>
          <a:xfrm>
            <a:off x="481194" y="66258"/>
            <a:ext cx="11241956" cy="646331"/>
          </a:xfrm>
          <a:prstGeom prst="rect">
            <a:avLst/>
          </a:prstGeom>
          <a:noFill/>
        </p:spPr>
        <p:txBody>
          <a:bodyPr wrap="square">
            <a:spAutoFit/>
          </a:bodyPr>
          <a:lstStyle/>
          <a:p>
            <a:pPr algn="ctr"/>
            <a:r>
              <a:rPr lang="zh-CN" altLang="en-US" sz="3600" i="0" dirty="0">
                <a:solidFill>
                  <a:srgbClr val="30475E"/>
                </a:solidFill>
                <a:effectLst/>
                <a:latin typeface="汉仪中楷简" panose="02010604000101010101" pitchFamily="2" charset="-122"/>
                <a:ea typeface="汉仪中楷简" panose="02010604000101010101" pitchFamily="2" charset="-122"/>
              </a:rPr>
              <a:t>「宽带</a:t>
            </a:r>
            <a:r>
              <a:rPr lang="zh-CN" altLang="en-US" sz="3600" b="1" i="0" dirty="0">
                <a:solidFill>
                  <a:srgbClr val="30475E"/>
                </a:solidFill>
                <a:effectLst/>
                <a:latin typeface="仿宋" panose="02010609060101010101" pitchFamily="49" charset="-122"/>
                <a:ea typeface="仿宋" panose="02010609060101010101" pitchFamily="49" charset="-122"/>
              </a:rPr>
              <a:t>、</a:t>
            </a:r>
            <a:r>
              <a:rPr lang="zh-CN" altLang="en-US" sz="3600" i="0" dirty="0">
                <a:solidFill>
                  <a:srgbClr val="30475E"/>
                </a:solidFill>
                <a:effectLst/>
                <a:latin typeface="汉仪中楷简" panose="02010604000101010101" pitchFamily="2" charset="-122"/>
                <a:ea typeface="汉仪中楷简" panose="02010604000101010101" pitchFamily="2" charset="-122"/>
              </a:rPr>
              <a:t>窄带」太赫兹 </a:t>
            </a:r>
            <a:r>
              <a:rPr lang="zh-CN" altLang="en-US" sz="3600" dirty="0">
                <a:solidFill>
                  <a:srgbClr val="30475E"/>
                </a:solidFill>
                <a:latin typeface="汉仪中楷简" panose="02010604000101010101" pitchFamily="2" charset="-122"/>
                <a:ea typeface="汉仪中楷简" panose="02010604000101010101" pitchFamily="2" charset="-122"/>
              </a:rPr>
              <a:t>的</a:t>
            </a:r>
            <a:r>
              <a:rPr lang="zh-CN" altLang="en-US" sz="3600" i="0" dirty="0">
                <a:solidFill>
                  <a:srgbClr val="30475E"/>
                </a:solidFill>
                <a:effectLst/>
                <a:latin typeface="汉仪中楷简" panose="02010604000101010101" pitchFamily="2" charset="-122"/>
                <a:ea typeface="汉仪中楷简" panose="02010604000101010101" pitchFamily="2" charset="-122"/>
              </a:rPr>
              <a:t>「</a:t>
            </a:r>
            <a:r>
              <a:rPr lang="zh-CN" altLang="en-US" sz="3600" dirty="0">
                <a:solidFill>
                  <a:srgbClr val="30475E"/>
                </a:solidFill>
                <a:latin typeface="汉仪中楷简" panose="02010604000101010101" pitchFamily="2" charset="-122"/>
                <a:ea typeface="汉仪中楷简" panose="02010604000101010101" pitchFamily="2" charset="-122"/>
              </a:rPr>
              <a:t>产生</a:t>
            </a:r>
            <a:r>
              <a:rPr lang="zh-CN" altLang="en-US" sz="3600" i="0" dirty="0">
                <a:solidFill>
                  <a:srgbClr val="30475E"/>
                </a:solidFill>
                <a:effectLst/>
                <a:latin typeface="汉仪中楷简" panose="02010604000101010101" pitchFamily="2" charset="-122"/>
                <a:ea typeface="汉仪中楷简" panose="02010604000101010101" pitchFamily="2" charset="-122"/>
              </a:rPr>
              <a:t>」</a:t>
            </a:r>
            <a:endParaRPr lang="zh-CN" altLang="en-US" sz="3600" dirty="0">
              <a:solidFill>
                <a:srgbClr val="30475E"/>
              </a:solidFill>
              <a:latin typeface="汉仪中楷简" panose="02010604000101010101" pitchFamily="2" charset="-122"/>
              <a:ea typeface="汉仪中楷简" panose="02010604000101010101" pitchFamily="2" charset="-122"/>
            </a:endParaRPr>
          </a:p>
        </p:txBody>
      </p:sp>
      <p:sp>
        <p:nvSpPr>
          <p:cNvPr id="11" name="文本框 10">
            <a:extLst>
              <a:ext uri="{FF2B5EF4-FFF2-40B4-BE49-F238E27FC236}">
                <a16:creationId xmlns:a16="http://schemas.microsoft.com/office/drawing/2014/main" id="{86272E30-A04B-4076-B97F-822014AD492E}"/>
              </a:ext>
            </a:extLst>
          </p:cNvPr>
          <p:cNvSpPr txBox="1"/>
          <p:nvPr/>
        </p:nvSpPr>
        <p:spPr>
          <a:xfrm>
            <a:off x="5394488" y="6318642"/>
            <a:ext cx="1403023"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研究内容</a:t>
            </a:r>
          </a:p>
        </p:txBody>
      </p:sp>
      <p:sp>
        <p:nvSpPr>
          <p:cNvPr id="12" name="文本框 11">
            <a:extLst>
              <a:ext uri="{FF2B5EF4-FFF2-40B4-BE49-F238E27FC236}">
                <a16:creationId xmlns:a16="http://schemas.microsoft.com/office/drawing/2014/main" id="{EA4FB232-AFC2-43F4-A46B-A0589DF7EF2A}"/>
              </a:ext>
            </a:extLst>
          </p:cNvPr>
          <p:cNvSpPr txBox="1"/>
          <p:nvPr/>
        </p:nvSpPr>
        <p:spPr>
          <a:xfrm>
            <a:off x="8051814" y="6311100"/>
            <a:ext cx="961961" cy="498470"/>
          </a:xfrm>
          <a:prstGeom prst="rect">
            <a:avLst/>
          </a:prstGeom>
          <a:noFill/>
        </p:spPr>
        <p:txBody>
          <a:bodyPr wrap="square" rtlCol="0">
            <a:spAutoFit/>
          </a:bodyPr>
          <a:lstStyle/>
          <a:p>
            <a:pPr algn="ctr">
              <a:lnSpc>
                <a:spcPct val="120000"/>
              </a:lnSpc>
            </a:pPr>
            <a:r>
              <a:rPr lang="zh-CN" altLang="en-US" sz="2400" dirty="0">
                <a:solidFill>
                  <a:srgbClr val="BBBFCA"/>
                </a:solidFill>
                <a:latin typeface="汉仪中楷简" panose="02010604000101010101" pitchFamily="2" charset="-122"/>
                <a:ea typeface="汉仪中楷简" panose="02010604000101010101" pitchFamily="2" charset="-122"/>
              </a:rPr>
              <a:t>总结</a:t>
            </a:r>
          </a:p>
        </p:txBody>
      </p:sp>
      <p:sp>
        <p:nvSpPr>
          <p:cNvPr id="14" name="文本框 13">
            <a:extLst>
              <a:ext uri="{FF2B5EF4-FFF2-40B4-BE49-F238E27FC236}">
                <a16:creationId xmlns:a16="http://schemas.microsoft.com/office/drawing/2014/main" id="{1B668928-458F-4E60-83E9-4B1C1464A399}"/>
              </a:ext>
            </a:extLst>
          </p:cNvPr>
          <p:cNvSpPr txBox="1"/>
          <p:nvPr/>
        </p:nvSpPr>
        <p:spPr>
          <a:xfrm>
            <a:off x="3187931" y="6318642"/>
            <a:ext cx="961961" cy="498470"/>
          </a:xfrm>
          <a:prstGeom prst="rect">
            <a:avLst/>
          </a:prstGeom>
          <a:noFill/>
        </p:spPr>
        <p:txBody>
          <a:bodyPr wrap="square" rtlCol="0">
            <a:spAutoFit/>
          </a:bodyPr>
          <a:lstStyle/>
          <a:p>
            <a:pPr algn="ctr">
              <a:lnSpc>
                <a:spcPct val="120000"/>
              </a:lnSpc>
            </a:pPr>
            <a:r>
              <a:rPr lang="zh-CN" altLang="en-US" sz="2400" dirty="0">
                <a:solidFill>
                  <a:srgbClr val="DBE3E5"/>
                </a:solidFill>
                <a:latin typeface="汉仪中楷简" panose="02010604000101010101" pitchFamily="2" charset="-122"/>
                <a:ea typeface="汉仪中楷简" panose="02010604000101010101" pitchFamily="2" charset="-122"/>
              </a:rPr>
              <a:t>背景</a:t>
            </a:r>
          </a:p>
        </p:txBody>
      </p:sp>
      <p:pic>
        <p:nvPicPr>
          <p:cNvPr id="15" name="图片 14">
            <a:extLst>
              <a:ext uri="{FF2B5EF4-FFF2-40B4-BE49-F238E27FC236}">
                <a16:creationId xmlns:a16="http://schemas.microsoft.com/office/drawing/2014/main" id="{4E00CEC8-06A8-4624-88BD-960CBC3C0890}"/>
              </a:ext>
            </a:extLst>
          </p:cNvPr>
          <p:cNvPicPr>
            <a:picLocks noChangeAspect="1"/>
          </p:cNvPicPr>
          <p:nvPr/>
        </p:nvPicPr>
        <p:blipFill>
          <a:blip r:embed="rId3"/>
          <a:srcRect r="70461" b="245"/>
          <a:stretch>
            <a:fillRect/>
          </a:stretch>
        </p:blipFill>
        <p:spPr>
          <a:xfrm>
            <a:off x="508230" y="1068653"/>
            <a:ext cx="11180862" cy="4104198"/>
          </a:xfrm>
          <a:custGeom>
            <a:avLst/>
            <a:gdLst>
              <a:gd name="connsiteX0" fmla="*/ 0 w 11180862"/>
              <a:gd name="connsiteY0" fmla="*/ 0 h 4104198"/>
              <a:gd name="connsiteX1" fmla="*/ 11180862 w 11180862"/>
              <a:gd name="connsiteY1" fmla="*/ 0 h 4104198"/>
              <a:gd name="connsiteX2" fmla="*/ 11180862 w 11180862"/>
              <a:gd name="connsiteY2" fmla="*/ 4104198 h 4104198"/>
              <a:gd name="connsiteX3" fmla="*/ 0 w 11180862"/>
              <a:gd name="connsiteY3" fmla="*/ 4104198 h 4104198"/>
            </a:gdLst>
            <a:ahLst/>
            <a:cxnLst>
              <a:cxn ang="0">
                <a:pos x="connsiteX0" y="connsiteY0"/>
              </a:cxn>
              <a:cxn ang="0">
                <a:pos x="connsiteX1" y="connsiteY1"/>
              </a:cxn>
              <a:cxn ang="0">
                <a:pos x="connsiteX2" y="connsiteY2"/>
              </a:cxn>
              <a:cxn ang="0">
                <a:pos x="connsiteX3" y="connsiteY3"/>
              </a:cxn>
            </a:cxnLst>
            <a:rect l="l" t="t" r="r" b="b"/>
            <a:pathLst>
              <a:path w="11180862" h="4104198">
                <a:moveTo>
                  <a:pt x="0" y="0"/>
                </a:moveTo>
                <a:lnTo>
                  <a:pt x="11180862" y="0"/>
                </a:lnTo>
                <a:lnTo>
                  <a:pt x="11180862" y="4104198"/>
                </a:lnTo>
                <a:lnTo>
                  <a:pt x="0" y="4104198"/>
                </a:lnTo>
                <a:close/>
              </a:path>
            </a:pathLst>
          </a:custGeom>
        </p:spPr>
      </p:pic>
      <p:pic>
        <p:nvPicPr>
          <p:cNvPr id="16" name="图片 15">
            <a:extLst>
              <a:ext uri="{FF2B5EF4-FFF2-40B4-BE49-F238E27FC236}">
                <a16:creationId xmlns:a16="http://schemas.microsoft.com/office/drawing/2014/main" id="{DF50805B-0566-4CA5-A797-8069810E936C}"/>
              </a:ext>
            </a:extLst>
          </p:cNvPr>
          <p:cNvPicPr>
            <a:picLocks noChangeAspect="1"/>
          </p:cNvPicPr>
          <p:nvPr/>
        </p:nvPicPr>
        <p:blipFill rotWithShape="1">
          <a:blip r:embed="rId3"/>
          <a:srcRect r="92546"/>
          <a:stretch/>
        </p:blipFill>
        <p:spPr>
          <a:xfrm>
            <a:off x="502908" y="1064915"/>
            <a:ext cx="2821319" cy="4114286"/>
          </a:xfrm>
          <a:custGeom>
            <a:avLst/>
            <a:gdLst>
              <a:gd name="connsiteX0" fmla="*/ 0 w 2821319"/>
              <a:gd name="connsiteY0" fmla="*/ 0 h 4114286"/>
              <a:gd name="connsiteX1" fmla="*/ 2821319 w 2821319"/>
              <a:gd name="connsiteY1" fmla="*/ 0 h 4114286"/>
              <a:gd name="connsiteX2" fmla="*/ 2821319 w 2821319"/>
              <a:gd name="connsiteY2" fmla="*/ 4114286 h 4114286"/>
              <a:gd name="connsiteX3" fmla="*/ 0 w 2821319"/>
              <a:gd name="connsiteY3" fmla="*/ 4114286 h 4114286"/>
            </a:gdLst>
            <a:ahLst/>
            <a:cxnLst>
              <a:cxn ang="0">
                <a:pos x="connsiteX0" y="connsiteY0"/>
              </a:cxn>
              <a:cxn ang="0">
                <a:pos x="connsiteX1" y="connsiteY1"/>
              </a:cxn>
              <a:cxn ang="0">
                <a:pos x="connsiteX2" y="connsiteY2"/>
              </a:cxn>
              <a:cxn ang="0">
                <a:pos x="connsiteX3" y="connsiteY3"/>
              </a:cxn>
            </a:cxnLst>
            <a:rect l="l" t="t" r="r" b="b"/>
            <a:pathLst>
              <a:path w="2821319" h="4114286">
                <a:moveTo>
                  <a:pt x="0" y="0"/>
                </a:moveTo>
                <a:lnTo>
                  <a:pt x="2821319" y="0"/>
                </a:lnTo>
                <a:lnTo>
                  <a:pt x="2821319" y="4114286"/>
                </a:lnTo>
                <a:lnTo>
                  <a:pt x="0" y="4114286"/>
                </a:lnTo>
                <a:close/>
              </a:path>
            </a:pathLst>
          </a:custGeom>
        </p:spPr>
      </p:pic>
      <p:sp>
        <p:nvSpPr>
          <p:cNvPr id="2" name="矩形: 圆角 1">
            <a:extLst>
              <a:ext uri="{FF2B5EF4-FFF2-40B4-BE49-F238E27FC236}">
                <a16:creationId xmlns:a16="http://schemas.microsoft.com/office/drawing/2014/main" id="{119AE0DE-58C7-4BB6-B97F-539797118668}"/>
              </a:ext>
            </a:extLst>
          </p:cNvPr>
          <p:cNvSpPr/>
          <p:nvPr/>
        </p:nvSpPr>
        <p:spPr>
          <a:xfrm>
            <a:off x="525644" y="1487370"/>
            <a:ext cx="2798583" cy="2023085"/>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90F83A1B-CB6E-4868-A699-89F5208D4DBE}"/>
              </a:ext>
            </a:extLst>
          </p:cNvPr>
          <p:cNvSpPr/>
          <p:nvPr/>
        </p:nvSpPr>
        <p:spPr>
          <a:xfrm>
            <a:off x="499523" y="3552607"/>
            <a:ext cx="2828089" cy="1630332"/>
          </a:xfrm>
          <a:prstGeom prst="roundRect">
            <a:avLst/>
          </a:prstGeom>
          <a:solidFill>
            <a:srgbClr val="C00000">
              <a:alpha val="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中括号 2">
            <a:extLst>
              <a:ext uri="{FF2B5EF4-FFF2-40B4-BE49-F238E27FC236}">
                <a16:creationId xmlns:a16="http://schemas.microsoft.com/office/drawing/2014/main" id="{B6AF4AFF-8CEA-43E9-A44B-1F676D1FB5EE}"/>
              </a:ext>
            </a:extLst>
          </p:cNvPr>
          <p:cNvSpPr/>
          <p:nvPr/>
        </p:nvSpPr>
        <p:spPr>
          <a:xfrm>
            <a:off x="177244" y="2505019"/>
            <a:ext cx="325664" cy="1846260"/>
          </a:xfrm>
          <a:prstGeom prst="leftBracket">
            <a:avLst>
              <a:gd name="adj" fmla="val 15928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日期占位符 3">
            <a:extLst>
              <a:ext uri="{FF2B5EF4-FFF2-40B4-BE49-F238E27FC236}">
                <a16:creationId xmlns:a16="http://schemas.microsoft.com/office/drawing/2014/main" id="{FD36EBB5-CE64-4B40-B30F-65FD52199BC8}"/>
              </a:ext>
            </a:extLst>
          </p:cNvPr>
          <p:cNvSpPr txBox="1">
            <a:spLocks/>
          </p:cNvSpPr>
          <p:nvPr/>
        </p:nvSpPr>
        <p:spPr>
          <a:xfrm>
            <a:off x="85267" y="5439944"/>
            <a:ext cx="11253788" cy="888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spc="100" baseline="0">
                <a:solidFill>
                  <a:srgbClr val="596E7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[1] </a:t>
            </a:r>
            <a:r>
              <a:rPr lang="zh-CN" altLang="en-US" sz="1600" b="0" dirty="0">
                <a:solidFill>
                  <a:srgbClr val="30475E"/>
                </a:solidFill>
                <a:effectLst/>
                <a:latin typeface="Arial" panose="020B0604020202020204" pitchFamily="34" charset="0"/>
                <a:cs typeface="Arial" panose="020B0604020202020204" pitchFamily="34" charset="0"/>
              </a:rPr>
              <a:t>吴晓君</a:t>
            </a:r>
            <a:r>
              <a:rPr lang="en-US" altLang="zh-CN" sz="1600" b="0" dirty="0">
                <a:solidFill>
                  <a:srgbClr val="30475E"/>
                </a:solidFill>
                <a:effectLst/>
                <a:latin typeface="Arial" panose="020B0604020202020204" pitchFamily="34" charset="0"/>
                <a:cs typeface="Arial" panose="020B0604020202020204" pitchFamily="34" charset="0"/>
              </a:rPr>
              <a:t>,</a:t>
            </a:r>
            <a:r>
              <a:rPr lang="zh-CN" altLang="en-US" sz="1600" b="0" dirty="0">
                <a:solidFill>
                  <a:srgbClr val="30475E"/>
                </a:solidFill>
                <a:effectLst/>
                <a:latin typeface="Arial" panose="020B0604020202020204" pitchFamily="34" charset="0"/>
                <a:cs typeface="Arial" panose="020B0604020202020204" pitchFamily="34" charset="0"/>
              </a:rPr>
              <a:t>等</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基于倾斜波前技术的高能强场太赫兹辐射脉冲源</a:t>
            </a:r>
            <a:r>
              <a:rPr lang="en-US" altLang="zh-CN" sz="1600" b="0" dirty="0">
                <a:solidFill>
                  <a:srgbClr val="30475E"/>
                </a:solidFill>
                <a:effectLst/>
                <a:latin typeface="Arial" panose="020B0604020202020204" pitchFamily="34" charset="0"/>
                <a:cs typeface="Arial" panose="020B0604020202020204" pitchFamily="34" charset="0"/>
              </a:rPr>
              <a:t>[J].</a:t>
            </a:r>
            <a:r>
              <a:rPr lang="zh-CN" altLang="en-US" sz="1600" b="0" dirty="0">
                <a:solidFill>
                  <a:srgbClr val="30475E"/>
                </a:solidFill>
                <a:effectLst/>
                <a:latin typeface="Arial" panose="020B0604020202020204" pitchFamily="34" charset="0"/>
                <a:cs typeface="Arial" panose="020B0604020202020204" pitchFamily="34" charset="0"/>
              </a:rPr>
              <a:t>中国激光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2019</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en-US" altLang="zh-CN" sz="1600" b="0" dirty="0">
              <a:solidFill>
                <a:srgbClr val="30475E"/>
              </a:solidFill>
              <a:effectLst/>
              <a:latin typeface="Arial" panose="020B0604020202020204" pitchFamily="34" charset="0"/>
              <a:cs typeface="Arial" panose="020B0604020202020204" pitchFamily="34" charset="0"/>
            </a:endParaRPr>
          </a:p>
          <a:p>
            <a:pPr algn="l">
              <a:lnSpc>
                <a:spcPct val="120000"/>
              </a:lnSpc>
            </a:pPr>
            <a:r>
              <a:rPr lang="en-US" altLang="zh-CN" sz="1600" b="0" dirty="0">
                <a:solidFill>
                  <a:srgbClr val="30475E"/>
                </a:solidFill>
                <a:effectLst/>
                <a:latin typeface="Arial" panose="020B0604020202020204" pitchFamily="34" charset="0"/>
                <a:cs typeface="Arial" panose="020B0604020202020204" pitchFamily="34" charset="0"/>
              </a:rPr>
              <a:t>		[2] </a:t>
            </a:r>
            <a:r>
              <a:rPr lang="zh-CN" altLang="en-US" sz="1600" b="0" dirty="0">
                <a:solidFill>
                  <a:srgbClr val="30475E"/>
                </a:solidFill>
                <a:effectLst/>
                <a:latin typeface="Arial" panose="020B0604020202020204" pitchFamily="34" charset="0"/>
                <a:cs typeface="Arial" panose="020B0604020202020204" pitchFamily="34" charset="0"/>
              </a:rPr>
              <a:t>蒋呈阅</a:t>
            </a:r>
            <a:r>
              <a:rPr lang="en-US" altLang="zh-CN" sz="1600" b="0" dirty="0">
                <a:solidFill>
                  <a:srgbClr val="30475E"/>
                </a:solidFill>
                <a:effectLst/>
                <a:latin typeface="Arial" panose="020B0604020202020204" pitchFamily="34" charset="0"/>
                <a:cs typeface="Arial" panose="020B0604020202020204" pitchFamily="34" charset="0"/>
              </a:rPr>
              <a:t>. </a:t>
            </a:r>
            <a:r>
              <a:rPr lang="zh-CN" altLang="en-US" sz="1600" b="0" dirty="0">
                <a:solidFill>
                  <a:srgbClr val="30475E"/>
                </a:solidFill>
                <a:effectLst/>
                <a:latin typeface="Arial" panose="020B0604020202020204" pitchFamily="34" charset="0"/>
                <a:cs typeface="Arial" panose="020B0604020202020204" pitchFamily="34" charset="0"/>
              </a:rPr>
              <a:t>基于铌酸锂晶体参量过程产生与探测太赫兹波</a:t>
            </a:r>
            <a:r>
              <a:rPr lang="en-US" altLang="zh-CN" sz="1600" b="0" dirty="0">
                <a:solidFill>
                  <a:srgbClr val="30475E"/>
                </a:solidFill>
                <a:effectLst/>
                <a:latin typeface="Arial" panose="020B0604020202020204" pitchFamily="34" charset="0"/>
                <a:cs typeface="Arial" panose="020B0604020202020204" pitchFamily="34" charset="0"/>
              </a:rPr>
              <a:t>[D]. </a:t>
            </a:r>
            <a:r>
              <a:rPr lang="zh-CN" altLang="en-US" sz="1600" b="0" dirty="0">
                <a:solidFill>
                  <a:srgbClr val="30475E"/>
                </a:solidFill>
                <a:effectLst/>
                <a:latin typeface="Arial" panose="020B0604020202020204" pitchFamily="34" charset="0"/>
                <a:cs typeface="Arial" panose="020B0604020202020204" pitchFamily="34" charset="0"/>
              </a:rPr>
              <a:t>华中科技大学</a:t>
            </a:r>
            <a:r>
              <a:rPr lang="en-US" altLang="zh-CN" sz="1600" b="0" dirty="0">
                <a:solidFill>
                  <a:srgbClr val="30475E"/>
                </a:solidFill>
                <a:effectLst/>
                <a:latin typeface="Arial" panose="020B0604020202020204" pitchFamily="34" charset="0"/>
                <a:cs typeface="Arial" panose="020B0604020202020204" pitchFamily="34" charset="0"/>
              </a:rPr>
              <a:t>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2013</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p>
          <a:p>
            <a:pPr algn="l">
              <a:lnSpc>
                <a:spcPct val="120000"/>
              </a:lnSpc>
            </a:pPr>
            <a:r>
              <a:rPr lang="en-US" altLang="zh-CN" sz="1600" b="0" dirty="0">
                <a:solidFill>
                  <a:srgbClr val="30475E"/>
                </a:solidFill>
                <a:latin typeface="Arial" panose="020B0604020202020204" pitchFamily="34" charset="0"/>
                <a:cs typeface="Arial" panose="020B0604020202020204" pitchFamily="34" charset="0"/>
              </a:rPr>
              <a:t>		[3] </a:t>
            </a:r>
            <a:r>
              <a:rPr lang="zh-CN" altLang="en-US" sz="1600" b="0" dirty="0">
                <a:solidFill>
                  <a:srgbClr val="30475E"/>
                </a:solidFill>
                <a:latin typeface="Arial" panose="020B0604020202020204" pitchFamily="34" charset="0"/>
                <a:cs typeface="Arial" panose="020B0604020202020204" pitchFamily="34" charset="0"/>
              </a:rPr>
              <a:t>田晓光</a:t>
            </a:r>
            <a:r>
              <a:rPr lang="en-US" altLang="zh-CN" sz="1600" b="0" dirty="0">
                <a:solidFill>
                  <a:srgbClr val="30475E"/>
                </a:solidFill>
                <a:latin typeface="Arial" panose="020B0604020202020204" pitchFamily="34" charset="0"/>
                <a:cs typeface="Arial" panose="020B0604020202020204" pitchFamily="34" charset="0"/>
              </a:rPr>
              <a:t>. </a:t>
            </a:r>
            <a:r>
              <a:rPr lang="zh-CN" altLang="en-US" sz="1600" b="0" dirty="0">
                <a:solidFill>
                  <a:srgbClr val="30475E"/>
                </a:solidFill>
                <a:latin typeface="Arial" panose="020B0604020202020204" pitchFamily="34" charset="0"/>
                <a:cs typeface="Arial" panose="020B0604020202020204" pitchFamily="34" charset="0"/>
              </a:rPr>
              <a:t>基于飞秒激光激励半导体材料的太赫兹源与探测技术</a:t>
            </a:r>
            <a:r>
              <a:rPr lang="en-US" altLang="zh-CN" sz="1600" b="0" dirty="0">
                <a:solidFill>
                  <a:srgbClr val="30475E"/>
                </a:solidFill>
                <a:latin typeface="Arial" panose="020B0604020202020204" pitchFamily="34" charset="0"/>
                <a:cs typeface="Arial" panose="020B0604020202020204" pitchFamily="34" charset="0"/>
              </a:rPr>
              <a:t>[D].</a:t>
            </a:r>
            <a:r>
              <a:rPr lang="zh-CN" altLang="en-US" sz="1600" b="0" dirty="0">
                <a:solidFill>
                  <a:srgbClr val="30475E"/>
                </a:solidFill>
                <a:latin typeface="Arial" panose="020B0604020202020204" pitchFamily="34" charset="0"/>
                <a:cs typeface="Arial" panose="020B0604020202020204" pitchFamily="34" charset="0"/>
              </a:rPr>
              <a:t>华中科技大学 </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30475E"/>
                </a:solidFill>
                <a:effectLst/>
                <a:latin typeface="Arial" panose="020B0604020202020204" pitchFamily="34" charset="0"/>
                <a:ea typeface="宋体" panose="02010600030101010101" pitchFamily="2" charset="-122"/>
                <a:cs typeface="Arial" panose="020B0604020202020204" pitchFamily="34" charset="0"/>
              </a:rPr>
              <a:t>2011</a:t>
            </a:r>
            <a:r>
              <a:rPr lang="en-US" altLang="zh-CN" sz="1600" b="0" dirty="0">
                <a:solidFill>
                  <a:srgbClr val="30475E"/>
                </a:solidFill>
                <a:effectLst/>
                <a:latin typeface="Arial" panose="020B0604020202020204" pitchFamily="34" charset="0"/>
                <a:ea typeface="宋体" panose="02010600030101010101" pitchFamily="2" charset="-122"/>
                <a:cs typeface="Arial" panose="020B0604020202020204" pitchFamily="34" charset="0"/>
              </a:rPr>
              <a:t>)</a:t>
            </a:r>
            <a:endParaRPr lang="zh-CN" altLang="en-US" sz="1600" b="0" dirty="0">
              <a:solidFill>
                <a:srgbClr val="30475E"/>
              </a:solidFill>
              <a:latin typeface="Arial" panose="020B0604020202020204" pitchFamily="34" charset="0"/>
              <a:cs typeface="Arial" panose="020B0604020202020204" pitchFamily="34" charset="0"/>
            </a:endParaRPr>
          </a:p>
        </p:txBody>
      </p:sp>
      <p:sp>
        <p:nvSpPr>
          <p:cNvPr id="7" name="RectanglePageNum">
            <a:extLst>
              <a:ext uri="{FF2B5EF4-FFF2-40B4-BE49-F238E27FC236}">
                <a16:creationId xmlns:a16="http://schemas.microsoft.com/office/drawing/2014/main" id="{54D69701-A36F-4F56-8209-EECECF719E2B}"/>
              </a:ext>
            </a:extLst>
          </p:cNvPr>
          <p:cNvSpPr/>
          <p:nvPr/>
        </p:nvSpPr>
        <p:spPr>
          <a:xfrm>
            <a:off x="0" y="6819900"/>
            <a:ext cx="1477818" cy="38100"/>
          </a:xfrm>
          <a:prstGeom prst="rect">
            <a:avLst/>
          </a:prstGeom>
          <a:solidFill>
            <a:srgbClr val="596E7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75256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12220</TotalTime>
  <Words>9203</Words>
  <Application>Microsoft Office PowerPoint</Application>
  <PresentationFormat>宽屏</PresentationFormat>
  <Paragraphs>755</Paragraphs>
  <Slides>67</Slides>
  <Notes>67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9" baseType="lpstr">
      <vt:lpstr>等线</vt:lpstr>
      <vt:lpstr>Arial Rounded MT Bold</vt:lpstr>
      <vt:lpstr>Wingdings</vt:lpstr>
      <vt:lpstr>汉仪中楷简</vt:lpstr>
      <vt:lpstr>楷体</vt:lpstr>
      <vt:lpstr>Arial</vt:lpstr>
      <vt:lpstr>等线 Light</vt:lpstr>
      <vt:lpstr>Times New Roman</vt:lpstr>
      <vt:lpstr>仿宋</vt:lpstr>
      <vt:lpstr>黑体</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尘竹</dc:creator>
  <cp:lastModifiedBy>谢 尘竹</cp:lastModifiedBy>
  <cp:revision>3549</cp:revision>
  <dcterms:created xsi:type="dcterms:W3CDTF">2020-10-21T04:25:15Z</dcterms:created>
  <dcterms:modified xsi:type="dcterms:W3CDTF">2021-01-18T07:16:42Z</dcterms:modified>
</cp:coreProperties>
</file>